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0"/>
  </p:notesMasterIdLst>
  <p:sldIdLst>
    <p:sldId id="256" r:id="rId2"/>
    <p:sldId id="287" r:id="rId3"/>
    <p:sldId id="296" r:id="rId4"/>
    <p:sldId id="286" r:id="rId5"/>
    <p:sldId id="282" r:id="rId6"/>
    <p:sldId id="283" r:id="rId7"/>
    <p:sldId id="288" r:id="rId8"/>
    <p:sldId id="291" r:id="rId9"/>
    <p:sldId id="260" r:id="rId10"/>
    <p:sldId id="289" r:id="rId11"/>
    <p:sldId id="273" r:id="rId12"/>
    <p:sldId id="290" r:id="rId13"/>
    <p:sldId id="276" r:id="rId14"/>
    <p:sldId id="278" r:id="rId15"/>
    <p:sldId id="264" r:id="rId16"/>
    <p:sldId id="265" r:id="rId17"/>
    <p:sldId id="266" r:id="rId18"/>
    <p:sldId id="267" r:id="rId19"/>
    <p:sldId id="268" r:id="rId20"/>
    <p:sldId id="269" r:id="rId21"/>
    <p:sldId id="292" r:id="rId22"/>
    <p:sldId id="293" r:id="rId23"/>
    <p:sldId id="271" r:id="rId24"/>
    <p:sldId id="279" r:id="rId25"/>
    <p:sldId id="280" r:id="rId26"/>
    <p:sldId id="294" r:id="rId27"/>
    <p:sldId id="295" r:id="rId28"/>
    <p:sldId id="270" r:id="rId29"/>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72" d="100"/>
          <a:sy n="72" d="100"/>
        </p:scale>
        <p:origin x="816" y="60"/>
      </p:cViewPr>
      <p:guideLst>
        <p:guide orient="horz" pos="2160"/>
        <p:guide pos="3840"/>
      </p:guideLst>
    </p:cSldViewPr>
  </p:slideViewPr>
  <p:notesTextViewPr>
    <p:cViewPr>
      <p:scale>
        <a:sx n="3" d="2"/>
        <a:sy n="3" d="2"/>
      </p:scale>
      <p:origin x="0" y="0"/>
    </p:cViewPr>
  </p:notesTextViewPr>
  <p:sorterViewPr>
    <p:cViewPr>
      <p:scale>
        <a:sx n="100" d="100"/>
        <a:sy n="100" d="100"/>
      </p:scale>
      <p:origin x="0" y="-7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5D48C47-1061-4D43-987F-468444AF1918}" type="datetimeFigureOut">
              <a:rPr lang="fa-IR" smtClean="0"/>
              <a:t>15/05/1445</a:t>
            </a:fld>
            <a:endParaRPr lang="fa-I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D24AE23-E268-481E-8A2E-75F3CDE4C794}" type="slidenum">
              <a:rPr lang="fa-IR" smtClean="0"/>
              <a:t>‹#›</a:t>
            </a:fld>
            <a:endParaRPr lang="fa-IR"/>
          </a:p>
        </p:txBody>
      </p:sp>
    </p:spTree>
    <p:extLst>
      <p:ext uri="{BB962C8B-B14F-4D97-AF65-F5344CB8AC3E}">
        <p14:creationId xmlns:p14="http://schemas.microsoft.com/office/powerpoint/2010/main" val="99556712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a-IR"/>
          </a:p>
        </p:txBody>
      </p:sp>
      <p:sp>
        <p:nvSpPr>
          <p:cNvPr id="4" name="Date Placeholder 3"/>
          <p:cNvSpPr>
            <a:spLocks noGrp="1"/>
          </p:cNvSpPr>
          <p:nvPr>
            <p:ph type="dt" sz="half" idx="10"/>
          </p:nvPr>
        </p:nvSpPr>
        <p:spPr/>
        <p:txBody>
          <a:bodyPr/>
          <a:lstStyle/>
          <a:p>
            <a:fld id="{E9E16303-4D6A-4601-8AD8-CF81D679CB69}" type="datetime8">
              <a:rPr lang="fa-IR" smtClean="0"/>
              <a:t>27 نوامبر 23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AD3FD2A-A446-4856-BEE1-B9ADBD030DDE}" type="slidenum">
              <a:rPr lang="fa-IR" smtClean="0"/>
              <a:t>‹#›</a:t>
            </a:fld>
            <a:endParaRPr lang="fa-IR"/>
          </a:p>
        </p:txBody>
      </p:sp>
    </p:spTree>
    <p:extLst>
      <p:ext uri="{BB962C8B-B14F-4D97-AF65-F5344CB8AC3E}">
        <p14:creationId xmlns:p14="http://schemas.microsoft.com/office/powerpoint/2010/main" val="2620758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D977E5AE-BE19-4266-A8BF-5E6BEC603780}" type="datetime8">
              <a:rPr lang="fa-IR" smtClean="0"/>
              <a:t>27 نوامبر 23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AD3FD2A-A446-4856-BEE1-B9ADBD030DDE}" type="slidenum">
              <a:rPr lang="fa-IR" smtClean="0"/>
              <a:t>‹#›</a:t>
            </a:fld>
            <a:endParaRPr lang="fa-IR"/>
          </a:p>
        </p:txBody>
      </p:sp>
    </p:spTree>
    <p:extLst>
      <p:ext uri="{BB962C8B-B14F-4D97-AF65-F5344CB8AC3E}">
        <p14:creationId xmlns:p14="http://schemas.microsoft.com/office/powerpoint/2010/main" val="1960731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9189F080-D2B2-4D57-A551-3F70EAC84A81}" type="datetime8">
              <a:rPr lang="fa-IR" smtClean="0"/>
              <a:t>27 نوامبر 23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AD3FD2A-A446-4856-BEE1-B9ADBD030DDE}" type="slidenum">
              <a:rPr lang="fa-IR" smtClean="0"/>
              <a:t>‹#›</a:t>
            </a:fld>
            <a:endParaRPr lang="fa-IR"/>
          </a:p>
        </p:txBody>
      </p:sp>
    </p:spTree>
    <p:extLst>
      <p:ext uri="{BB962C8B-B14F-4D97-AF65-F5344CB8AC3E}">
        <p14:creationId xmlns:p14="http://schemas.microsoft.com/office/powerpoint/2010/main" val="1289401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64DB4E00-8383-4E70-930C-AD13CA845B97}" type="datetime8">
              <a:rPr lang="fa-IR" smtClean="0"/>
              <a:t>27 نوامبر 23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AD3FD2A-A446-4856-BEE1-B9ADBD030DDE}" type="slidenum">
              <a:rPr lang="fa-IR" smtClean="0"/>
              <a:t>‹#›</a:t>
            </a:fld>
            <a:endParaRPr lang="fa-IR"/>
          </a:p>
        </p:txBody>
      </p:sp>
    </p:spTree>
    <p:extLst>
      <p:ext uri="{BB962C8B-B14F-4D97-AF65-F5344CB8AC3E}">
        <p14:creationId xmlns:p14="http://schemas.microsoft.com/office/powerpoint/2010/main" val="521493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00E20E-DFE7-47FF-8354-F45F7CA5F5E6}" type="datetime8">
              <a:rPr lang="fa-IR" smtClean="0"/>
              <a:t>27 نوامبر 23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AD3FD2A-A446-4856-BEE1-B9ADBD030DDE}" type="slidenum">
              <a:rPr lang="fa-IR" smtClean="0"/>
              <a:t>‹#›</a:t>
            </a:fld>
            <a:endParaRPr lang="fa-IR"/>
          </a:p>
        </p:txBody>
      </p:sp>
    </p:spTree>
    <p:extLst>
      <p:ext uri="{BB962C8B-B14F-4D97-AF65-F5344CB8AC3E}">
        <p14:creationId xmlns:p14="http://schemas.microsoft.com/office/powerpoint/2010/main" val="891984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Date Placeholder 4"/>
          <p:cNvSpPr>
            <a:spLocks noGrp="1"/>
          </p:cNvSpPr>
          <p:nvPr>
            <p:ph type="dt" sz="half" idx="10"/>
          </p:nvPr>
        </p:nvSpPr>
        <p:spPr/>
        <p:txBody>
          <a:bodyPr/>
          <a:lstStyle/>
          <a:p>
            <a:fld id="{9D3664AC-CD13-476C-8FA1-0811B5DBCF4D}" type="datetime8">
              <a:rPr lang="fa-IR" smtClean="0"/>
              <a:t>27 نوامبر 23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AD3FD2A-A446-4856-BEE1-B9ADBD030DDE}" type="slidenum">
              <a:rPr lang="fa-IR" smtClean="0"/>
              <a:t>‹#›</a:t>
            </a:fld>
            <a:endParaRPr lang="fa-IR"/>
          </a:p>
        </p:txBody>
      </p:sp>
    </p:spTree>
    <p:extLst>
      <p:ext uri="{BB962C8B-B14F-4D97-AF65-F5344CB8AC3E}">
        <p14:creationId xmlns:p14="http://schemas.microsoft.com/office/powerpoint/2010/main" val="2797702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7" name="Date Placeholder 6"/>
          <p:cNvSpPr>
            <a:spLocks noGrp="1"/>
          </p:cNvSpPr>
          <p:nvPr>
            <p:ph type="dt" sz="half" idx="10"/>
          </p:nvPr>
        </p:nvSpPr>
        <p:spPr/>
        <p:txBody>
          <a:bodyPr/>
          <a:lstStyle/>
          <a:p>
            <a:fld id="{5DAF0F4D-716E-41F5-8877-D3853D4B6F2F}" type="datetime8">
              <a:rPr lang="fa-IR" smtClean="0"/>
              <a:t>27 نوامبر 23</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5AD3FD2A-A446-4856-BEE1-B9ADBD030DDE}" type="slidenum">
              <a:rPr lang="fa-IR" smtClean="0"/>
              <a:t>‹#›</a:t>
            </a:fld>
            <a:endParaRPr lang="fa-IR"/>
          </a:p>
        </p:txBody>
      </p:sp>
    </p:spTree>
    <p:extLst>
      <p:ext uri="{BB962C8B-B14F-4D97-AF65-F5344CB8AC3E}">
        <p14:creationId xmlns:p14="http://schemas.microsoft.com/office/powerpoint/2010/main" val="1460284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Date Placeholder 2"/>
          <p:cNvSpPr>
            <a:spLocks noGrp="1"/>
          </p:cNvSpPr>
          <p:nvPr>
            <p:ph type="dt" sz="half" idx="10"/>
          </p:nvPr>
        </p:nvSpPr>
        <p:spPr/>
        <p:txBody>
          <a:bodyPr/>
          <a:lstStyle/>
          <a:p>
            <a:fld id="{7E9F5A4C-8AF6-4956-AC66-C3523AD44FB2}" type="datetime8">
              <a:rPr lang="fa-IR" smtClean="0"/>
              <a:t>27 نوامبر 23</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5AD3FD2A-A446-4856-BEE1-B9ADBD030DDE}" type="slidenum">
              <a:rPr lang="fa-IR" smtClean="0"/>
              <a:t>‹#›</a:t>
            </a:fld>
            <a:endParaRPr lang="fa-IR"/>
          </a:p>
        </p:txBody>
      </p:sp>
    </p:spTree>
    <p:extLst>
      <p:ext uri="{BB962C8B-B14F-4D97-AF65-F5344CB8AC3E}">
        <p14:creationId xmlns:p14="http://schemas.microsoft.com/office/powerpoint/2010/main" val="2244268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55178A-A6DA-4AF8-B2D2-B58B8A91BC96}" type="datetime8">
              <a:rPr lang="fa-IR" smtClean="0"/>
              <a:t>27 نوامبر 23</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5AD3FD2A-A446-4856-BEE1-B9ADBD030DDE}" type="slidenum">
              <a:rPr lang="fa-IR" smtClean="0"/>
              <a:t>‹#›</a:t>
            </a:fld>
            <a:endParaRPr lang="fa-IR"/>
          </a:p>
        </p:txBody>
      </p:sp>
    </p:spTree>
    <p:extLst>
      <p:ext uri="{BB962C8B-B14F-4D97-AF65-F5344CB8AC3E}">
        <p14:creationId xmlns:p14="http://schemas.microsoft.com/office/powerpoint/2010/main" val="2822025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04F65B4-59A3-4347-A7BF-56A35C6A50C8}" type="datetime8">
              <a:rPr lang="fa-IR" smtClean="0"/>
              <a:t>27 نوامبر 23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AD3FD2A-A446-4856-BEE1-B9ADBD030DDE}" type="slidenum">
              <a:rPr lang="fa-IR" smtClean="0"/>
              <a:t>‹#›</a:t>
            </a:fld>
            <a:endParaRPr lang="fa-IR"/>
          </a:p>
        </p:txBody>
      </p:sp>
    </p:spTree>
    <p:extLst>
      <p:ext uri="{BB962C8B-B14F-4D97-AF65-F5344CB8AC3E}">
        <p14:creationId xmlns:p14="http://schemas.microsoft.com/office/powerpoint/2010/main" val="3084913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12D7B3-8D57-4EBC-9065-5014FBB4D19B}" type="datetime8">
              <a:rPr lang="fa-IR" smtClean="0"/>
              <a:t>27 نوامبر 23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AD3FD2A-A446-4856-BEE1-B9ADBD030DDE}" type="slidenum">
              <a:rPr lang="fa-IR" smtClean="0"/>
              <a:t>‹#›</a:t>
            </a:fld>
            <a:endParaRPr lang="fa-IR"/>
          </a:p>
        </p:txBody>
      </p:sp>
    </p:spTree>
    <p:extLst>
      <p:ext uri="{BB962C8B-B14F-4D97-AF65-F5344CB8AC3E}">
        <p14:creationId xmlns:p14="http://schemas.microsoft.com/office/powerpoint/2010/main" val="1405172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D9F7EC4-5AB0-4855-BC5C-1E93725C8008}" type="datetime8">
              <a:rPr lang="fa-IR" smtClean="0"/>
              <a:t>27 نوامبر 23</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AD3FD2A-A446-4856-BEE1-B9ADBD030DDE}" type="slidenum">
              <a:rPr lang="fa-IR" smtClean="0"/>
              <a:t>‹#›</a:t>
            </a:fld>
            <a:endParaRPr lang="fa-IR"/>
          </a:p>
        </p:txBody>
      </p:sp>
    </p:spTree>
    <p:extLst>
      <p:ext uri="{BB962C8B-B14F-4D97-AF65-F5344CB8AC3E}">
        <p14:creationId xmlns:p14="http://schemas.microsoft.com/office/powerpoint/2010/main" val="22842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64383" y="1815353"/>
            <a:ext cx="9144000" cy="2844353"/>
          </a:xfrm>
          <a:noFill/>
          <a:ln w="57150">
            <a:noFill/>
            <a:prstDash val="soli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0000"/>
          </a:bodyPr>
          <a:lstStyle/>
          <a:p>
            <a:r>
              <a:rPr lang="fa-IR" sz="4900" dirty="0"/>
              <a:t>پ</a:t>
            </a:r>
            <a:r>
              <a:rPr lang="ar-SA" sz="4900" dirty="0"/>
              <a:t>روتكل مراقبت قبل از بارداري</a:t>
            </a:r>
            <a:br>
              <a:rPr lang="en-US" dirty="0"/>
            </a:br>
            <a:r>
              <a:rPr lang="en-US" sz="5300" b="1" dirty="0"/>
              <a:t>Preconception</a:t>
            </a:r>
            <a:r>
              <a:rPr lang="en-US" sz="6700" b="1" dirty="0"/>
              <a:t> </a:t>
            </a:r>
            <a:r>
              <a:rPr lang="en-US" sz="4900" b="1" dirty="0"/>
              <a:t>Care</a:t>
            </a:r>
            <a:br>
              <a:rPr lang="en-US" sz="6700" b="1" dirty="0"/>
            </a:br>
            <a:br>
              <a:rPr lang="en-US" dirty="0"/>
            </a:br>
            <a:endParaRPr lang="fa-IR" dirty="0"/>
          </a:p>
        </p:txBody>
      </p:sp>
      <p:sp>
        <p:nvSpPr>
          <p:cNvPr id="3" name="Subtitle 2"/>
          <p:cNvSpPr>
            <a:spLocks noGrp="1"/>
          </p:cNvSpPr>
          <p:nvPr>
            <p:ph type="subTitle" idx="1"/>
          </p:nvPr>
        </p:nvSpPr>
        <p:spPr>
          <a:xfrm>
            <a:off x="1898014" y="3417162"/>
            <a:ext cx="9144000" cy="1655762"/>
          </a:xfrm>
        </p:spPr>
        <p:txBody>
          <a:bodyPr>
            <a:normAutofit/>
          </a:bodyPr>
          <a:lstStyle/>
          <a:p>
            <a:r>
              <a:rPr lang="fa-IR" sz="3600" b="1" dirty="0"/>
              <a:t>دکتر مریم رستمی </a:t>
            </a:r>
          </a:p>
          <a:p>
            <a:r>
              <a:rPr lang="fa-IR" sz="3200" b="1" dirty="0">
                <a:cs typeface="B Nazanin" pitchFamily="2" charset="-78"/>
              </a:rPr>
              <a:t>دکترای تخصصی سلامت باروری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42113" y="5072924"/>
            <a:ext cx="3245737" cy="1428750"/>
          </a:xfrm>
          <a:prstGeom prst="rect">
            <a:avLst/>
          </a:prstGeom>
        </p:spPr>
      </p:pic>
      <p:pic>
        <p:nvPicPr>
          <p:cNvPr id="1026" name="Picture 2" descr="Ahvaz_Jundishapur_University_of_Medical_Sciences_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76365" y="403412"/>
            <a:ext cx="1089211"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4"/>
          <p:cNvSpPr>
            <a:spLocks noGrp="1"/>
          </p:cNvSpPr>
          <p:nvPr>
            <p:ph type="sldNum" sz="quarter" idx="12"/>
          </p:nvPr>
        </p:nvSpPr>
        <p:spPr/>
        <p:txBody>
          <a:bodyPr/>
          <a:lstStyle/>
          <a:p>
            <a:fld id="{5AD3FD2A-A446-4856-BEE1-B9ADBD030DDE}" type="slidenum">
              <a:rPr lang="fa-IR" smtClean="0"/>
              <a:t>1</a:t>
            </a:fld>
            <a:endParaRPr lang="fa-IR"/>
          </a:p>
        </p:txBody>
      </p:sp>
    </p:spTree>
    <p:extLst>
      <p:ext uri="{BB962C8B-B14F-4D97-AF65-F5344CB8AC3E}">
        <p14:creationId xmlns:p14="http://schemas.microsoft.com/office/powerpoint/2010/main" val="3228406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4443"/>
            <a:ext cx="10515600" cy="939239"/>
          </a:xfrm>
        </p:spPr>
        <p:txBody>
          <a:bodyPr>
            <a:normAutofit/>
          </a:bodyPr>
          <a:lstStyle/>
          <a:p>
            <a:r>
              <a:rPr lang="fa-IR" sz="3200" dirty="0">
                <a:solidFill>
                  <a:schemeClr val="accent1">
                    <a:lumMod val="75000"/>
                  </a:schemeClr>
                </a:solidFill>
              </a:rPr>
              <a:t>کلیات مراقبتهای پیش از بارداری</a:t>
            </a:r>
            <a:endParaRPr lang="fa-IR" sz="3200" dirty="0"/>
          </a:p>
        </p:txBody>
      </p:sp>
      <p:sp>
        <p:nvSpPr>
          <p:cNvPr id="3" name="Content Placeholder 2"/>
          <p:cNvSpPr>
            <a:spLocks noGrp="1"/>
          </p:cNvSpPr>
          <p:nvPr>
            <p:ph idx="1"/>
          </p:nvPr>
        </p:nvSpPr>
        <p:spPr>
          <a:xfrm>
            <a:off x="838200" y="1304365"/>
            <a:ext cx="10515600" cy="4872598"/>
          </a:xfrm>
        </p:spPr>
        <p:txBody>
          <a:bodyPr/>
          <a:lstStyle/>
          <a:p>
            <a:r>
              <a:rPr lang="fa-IR" sz="2400" b="1" dirty="0">
                <a:cs typeface="B Nazanin" pitchFamily="2" charset="-78"/>
              </a:rPr>
              <a:t>3-ارزیابی</a:t>
            </a:r>
          </a:p>
          <a:p>
            <a:r>
              <a:rPr lang="fa-IR" sz="2400" b="1" dirty="0">
                <a:cs typeface="B Nazanin" pitchFamily="2" charset="-78"/>
              </a:rPr>
              <a:t>-ارزیابی فیزیکی شامل:معاینه فیزیکی و اخذ تاریخجه پرشکی و خانوادگی  </a:t>
            </a:r>
          </a:p>
          <a:p>
            <a:r>
              <a:rPr lang="fa-IR" sz="2400" b="1" dirty="0">
                <a:cs typeface="B Nazanin" pitchFamily="2" charset="-78"/>
              </a:rPr>
              <a:t>-غربالگری حاملین </a:t>
            </a:r>
          </a:p>
          <a:p>
            <a:r>
              <a:rPr lang="fa-IR" sz="2400" b="1" dirty="0">
                <a:cs typeface="B Nazanin" pitchFamily="2" charset="-78"/>
              </a:rPr>
              <a:t>-ثبت وضعیت ایمنی شامل سرخجه،هپاتیت ب و واریسلا</a:t>
            </a:r>
          </a:p>
          <a:p>
            <a:r>
              <a:rPr lang="fa-IR" sz="2400" b="1" dirty="0">
                <a:cs typeface="B Nazanin" pitchFamily="2" charset="-78"/>
              </a:rPr>
              <a:t>-مشکلات حاملگی های قبلی(خونریزی،حوادث ترومبوتیک،پره اکلامپسی و اکلامپسی، دیابت بارداری،ناسازگاری </a:t>
            </a:r>
            <a:r>
              <a:rPr lang="en-US" sz="2400" b="1" dirty="0">
                <a:cs typeface="B Nazanin" pitchFamily="2" charset="-78"/>
              </a:rPr>
              <a:t>Rh</a:t>
            </a:r>
            <a:r>
              <a:rPr lang="fa-IR" sz="2400" b="1" dirty="0">
                <a:cs typeface="B Nazanin" pitchFamily="2" charset="-78"/>
              </a:rPr>
              <a:t>)</a:t>
            </a:r>
          </a:p>
          <a:p>
            <a:r>
              <a:rPr lang="fa-IR" sz="2400" b="1" dirty="0">
                <a:cs typeface="B Nazanin" pitchFamily="2" charset="-78"/>
              </a:rPr>
              <a:t>-غربالگری روانی اجتماعی </a:t>
            </a:r>
          </a:p>
        </p:txBody>
      </p:sp>
      <p:sp>
        <p:nvSpPr>
          <p:cNvPr id="4" name="Slide Number Placeholder 3"/>
          <p:cNvSpPr>
            <a:spLocks noGrp="1"/>
          </p:cNvSpPr>
          <p:nvPr>
            <p:ph type="sldNum" sz="quarter" idx="12"/>
          </p:nvPr>
        </p:nvSpPr>
        <p:spPr/>
        <p:txBody>
          <a:bodyPr/>
          <a:lstStyle/>
          <a:p>
            <a:fld id="{5AD3FD2A-A446-4856-BEE1-B9ADBD030DDE}" type="slidenum">
              <a:rPr lang="fa-IR" smtClean="0"/>
              <a:t>10</a:t>
            </a:fld>
            <a:endParaRPr lang="fa-IR"/>
          </a:p>
        </p:txBody>
      </p:sp>
    </p:spTree>
    <p:extLst>
      <p:ext uri="{BB962C8B-B14F-4D97-AF65-F5344CB8AC3E}">
        <p14:creationId xmlns:p14="http://schemas.microsoft.com/office/powerpoint/2010/main" val="685942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solidFill>
                  <a:schemeClr val="accent6">
                    <a:lumMod val="75000"/>
                  </a:schemeClr>
                </a:solidFill>
              </a:rPr>
              <a:t>هدف از انجام مراقبت پيش از بارداري :</a:t>
            </a:r>
            <a:endParaRPr lang="fa-IR" dirty="0">
              <a:solidFill>
                <a:schemeClr val="accent6">
                  <a:lumMod val="75000"/>
                </a:schemeClr>
              </a:solidFill>
            </a:endParaRPr>
          </a:p>
        </p:txBody>
      </p:sp>
      <p:sp>
        <p:nvSpPr>
          <p:cNvPr id="3" name="Content Placeholder 2"/>
          <p:cNvSpPr>
            <a:spLocks noGrp="1"/>
          </p:cNvSpPr>
          <p:nvPr>
            <p:ph idx="1"/>
          </p:nvPr>
        </p:nvSpPr>
        <p:spPr/>
        <p:txBody>
          <a:bodyPr/>
          <a:lstStyle/>
          <a:p>
            <a:pPr algn="just">
              <a:lnSpc>
                <a:spcPct val="100000"/>
              </a:lnSpc>
            </a:pPr>
            <a:r>
              <a:rPr lang="fa-IR" sz="3200" dirty="0">
                <a:latin typeface="Arial" panose="020B0604020202020204" pitchFamily="34" charset="0"/>
                <a:cs typeface="Arial" panose="020B0604020202020204" pitchFamily="34" charset="0"/>
              </a:rPr>
              <a:t>شناسايي و مراقبت زنان واجد شرايط تنظيم خانواده كه از </a:t>
            </a:r>
            <a:r>
              <a:rPr lang="fa-IR" sz="3200" dirty="0">
                <a:solidFill>
                  <a:srgbClr val="00B0F0"/>
                </a:solidFill>
                <a:latin typeface="Arial" panose="020B0604020202020204" pitchFamily="34" charset="0"/>
                <a:cs typeface="Arial" panose="020B0604020202020204" pitchFamily="34" charset="0"/>
              </a:rPr>
              <a:t>روش پيشگيري از بارداري استفاده نمي كنند </a:t>
            </a:r>
            <a:r>
              <a:rPr lang="fa-IR" sz="3200" dirty="0">
                <a:latin typeface="Arial" panose="020B0604020202020204" pitchFamily="34" charset="0"/>
                <a:cs typeface="Arial" panose="020B0604020202020204" pitchFamily="34" charset="0"/>
              </a:rPr>
              <a:t>و </a:t>
            </a:r>
            <a:r>
              <a:rPr lang="fa-IR" sz="3200" dirty="0">
                <a:solidFill>
                  <a:srgbClr val="00B0F0"/>
                </a:solidFill>
                <a:latin typeface="Arial" panose="020B0604020202020204" pitchFamily="34" charset="0"/>
                <a:cs typeface="Arial" panose="020B0604020202020204" pitchFamily="34" charset="0"/>
              </a:rPr>
              <a:t>تمايل به بارداري</a:t>
            </a:r>
            <a:r>
              <a:rPr lang="fa-IR" sz="3200" dirty="0">
                <a:latin typeface="Arial" panose="020B0604020202020204" pitchFamily="34" charset="0"/>
                <a:cs typeface="Arial" panose="020B0604020202020204" pitchFamily="34" charset="0"/>
              </a:rPr>
              <a:t> دارند، تا بدين ترتيب مادر با سلامتي كامل وارد دوره بارداري شده و بتواند حاملگي سالمي را پشت سر بگذارد كه در نهايت  اين امر باعث كاهش مرگ و مير مادران و نوزادان مي گردد.</a:t>
            </a:r>
            <a:endParaRPr lang="en-US" sz="3200" dirty="0">
              <a:latin typeface="Arial" panose="020B0604020202020204" pitchFamily="34" charset="0"/>
              <a:cs typeface="Arial" panose="020B0604020202020204" pitchFamily="34" charset="0"/>
            </a:endParaRPr>
          </a:p>
          <a:p>
            <a:endParaRPr lang="fa-IR" dirty="0"/>
          </a:p>
        </p:txBody>
      </p:sp>
      <p:sp>
        <p:nvSpPr>
          <p:cNvPr id="4" name="Slide Number Placeholder 3"/>
          <p:cNvSpPr>
            <a:spLocks noGrp="1"/>
          </p:cNvSpPr>
          <p:nvPr>
            <p:ph type="sldNum" sz="quarter" idx="12"/>
          </p:nvPr>
        </p:nvSpPr>
        <p:spPr/>
        <p:txBody>
          <a:bodyPr/>
          <a:lstStyle/>
          <a:p>
            <a:fld id="{5AD3FD2A-A446-4856-BEE1-B9ADBD030DDE}" type="slidenum">
              <a:rPr lang="fa-IR" smtClean="0"/>
              <a:t>11</a:t>
            </a:fld>
            <a:endParaRPr lang="fa-IR"/>
          </a:p>
        </p:txBody>
      </p:sp>
    </p:spTree>
    <p:extLst>
      <p:ext uri="{BB962C8B-B14F-4D97-AF65-F5344CB8AC3E}">
        <p14:creationId xmlns:p14="http://schemas.microsoft.com/office/powerpoint/2010/main" val="4205602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z="3200" dirty="0">
                <a:solidFill>
                  <a:schemeClr val="accent1">
                    <a:lumMod val="75000"/>
                  </a:schemeClr>
                </a:solidFill>
              </a:rPr>
              <a:t>مراحل انجام مراقبت های پیش از بارداری</a:t>
            </a:r>
            <a:r>
              <a:rPr lang="fa-IR" dirty="0"/>
              <a:t> </a:t>
            </a:r>
            <a:br>
              <a:rPr lang="fa-IR" dirty="0"/>
            </a:br>
            <a:endParaRPr lang="fa-IR" dirty="0"/>
          </a:p>
        </p:txBody>
      </p:sp>
      <p:sp>
        <p:nvSpPr>
          <p:cNvPr id="3" name="Content Placeholder 2"/>
          <p:cNvSpPr>
            <a:spLocks noGrp="1"/>
          </p:cNvSpPr>
          <p:nvPr>
            <p:ph idx="1"/>
          </p:nvPr>
        </p:nvSpPr>
        <p:spPr>
          <a:xfrm>
            <a:off x="838200" y="1371600"/>
            <a:ext cx="10515600" cy="4805363"/>
          </a:xfrm>
        </p:spPr>
        <p:txBody>
          <a:bodyPr>
            <a:normAutofit fontScale="92500" lnSpcReduction="10000"/>
          </a:bodyPr>
          <a:lstStyle/>
          <a:p>
            <a:r>
              <a:rPr lang="fa-IR" b="1" dirty="0">
                <a:cs typeface="B Nazanin" pitchFamily="2" charset="-78"/>
              </a:rPr>
              <a:t> پذیرش مددجو </a:t>
            </a:r>
          </a:p>
          <a:p>
            <a:r>
              <a:rPr lang="fa-IR" b="1" dirty="0">
                <a:cs typeface="B Nazanin" pitchFamily="2" charset="-78"/>
              </a:rPr>
              <a:t>اخذ شرح حال</a:t>
            </a:r>
          </a:p>
          <a:p>
            <a:r>
              <a:rPr lang="fa-IR" b="1" dirty="0">
                <a:cs typeface="B Nazanin" pitchFamily="2" charset="-78"/>
              </a:rPr>
              <a:t>-معاینه بالینی </a:t>
            </a:r>
          </a:p>
          <a:p>
            <a:r>
              <a:rPr lang="fa-IR" b="1" dirty="0">
                <a:cs typeface="B Nazanin" pitchFamily="2" charset="-78"/>
              </a:rPr>
              <a:t>-درخواست آزمایشات </a:t>
            </a:r>
          </a:p>
          <a:p>
            <a:r>
              <a:rPr lang="fa-IR" b="1" dirty="0">
                <a:cs typeface="B Nazanin" pitchFamily="2" charset="-78"/>
              </a:rPr>
              <a:t>-تجویز مکمل ها </a:t>
            </a:r>
          </a:p>
          <a:p>
            <a:r>
              <a:rPr lang="fa-IR" b="1" dirty="0">
                <a:cs typeface="B Nazanin" pitchFamily="2" charset="-78"/>
              </a:rPr>
              <a:t>-ایمن سازی </a:t>
            </a:r>
          </a:p>
          <a:p>
            <a:r>
              <a:rPr lang="fa-IR" b="1" dirty="0">
                <a:cs typeface="B Nazanin" pitchFamily="2" charset="-78"/>
              </a:rPr>
              <a:t>-مشاوره جنسی </a:t>
            </a:r>
          </a:p>
          <a:p>
            <a:r>
              <a:rPr lang="fa-IR" b="1" dirty="0">
                <a:cs typeface="B Nazanin" pitchFamily="2" charset="-78"/>
              </a:rPr>
              <a:t>-شناسایی افراد پرخطر و ارجاع به متخصص </a:t>
            </a:r>
          </a:p>
          <a:p>
            <a:r>
              <a:rPr lang="fa-IR" b="1" dirty="0">
                <a:cs typeface="B Nazanin" pitchFamily="2" charset="-78"/>
              </a:rPr>
              <a:t>-بررسی نتایج آزمایشات </a:t>
            </a:r>
          </a:p>
          <a:p>
            <a:r>
              <a:rPr lang="fa-IR" b="1" dirty="0">
                <a:cs typeface="B Nazanin" pitchFamily="2" charset="-78"/>
              </a:rPr>
              <a:t>-ارائه مراقبت ویژه طبق پروتکل مراقبتهای ادغام یافته سلامت مادران با رعایت شرح وظایف مصوب سازمان نظام پزشکی </a:t>
            </a:r>
          </a:p>
        </p:txBody>
      </p:sp>
      <p:sp>
        <p:nvSpPr>
          <p:cNvPr id="4" name="Slide Number Placeholder 3"/>
          <p:cNvSpPr>
            <a:spLocks noGrp="1"/>
          </p:cNvSpPr>
          <p:nvPr>
            <p:ph type="sldNum" sz="quarter" idx="12"/>
          </p:nvPr>
        </p:nvSpPr>
        <p:spPr/>
        <p:txBody>
          <a:bodyPr/>
          <a:lstStyle/>
          <a:p>
            <a:fld id="{5AD3FD2A-A446-4856-BEE1-B9ADBD030DDE}" type="slidenum">
              <a:rPr lang="fa-IR" smtClean="0"/>
              <a:t>12</a:t>
            </a:fld>
            <a:endParaRPr lang="fa-IR"/>
          </a:p>
        </p:txBody>
      </p:sp>
    </p:spTree>
    <p:extLst>
      <p:ext uri="{BB962C8B-B14F-4D97-AF65-F5344CB8AC3E}">
        <p14:creationId xmlns:p14="http://schemas.microsoft.com/office/powerpoint/2010/main" val="20683021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370139" y="-1048429"/>
            <a:ext cx="7793037" cy="714375"/>
          </a:xfrm>
        </p:spPr>
        <p:txBody>
          <a:bodyPr>
            <a:normAutofit/>
          </a:bodyPr>
          <a:lstStyle/>
          <a:p>
            <a:pPr algn="ctr"/>
            <a:r>
              <a:rPr lang="fa-IR" altLang="fa-IR" sz="3600" b="1" dirty="0">
                <a:solidFill>
                  <a:srgbClr val="003300"/>
                </a:solidFill>
                <a:latin typeface="Times New Roman" panose="02020603050405020304" pitchFamily="18" charset="0"/>
                <a:ea typeface="Times New Roman" panose="02020603050405020304" pitchFamily="18" charset="0"/>
                <a:cs typeface="B Zar" panose="00000400000000000000" pitchFamily="2" charset="-78"/>
              </a:rPr>
              <a:t>مراقبت پیش از بارداری</a:t>
            </a:r>
            <a:endParaRPr lang="en-US" altLang="fa-IR" sz="3600" dirty="0">
              <a:solidFill>
                <a:srgbClr val="003300"/>
              </a:solidFill>
              <a:ea typeface="Times New Roman" panose="02020603050405020304" pitchFamily="18" charset="0"/>
              <a:cs typeface="B Zar" panose="00000400000000000000" pitchFamily="2" charset="-78"/>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585568330"/>
              </p:ext>
            </p:extLst>
          </p:nvPr>
        </p:nvGraphicFramePr>
        <p:xfrm>
          <a:off x="860608" y="635188"/>
          <a:ext cx="10951032" cy="5254624"/>
        </p:xfrm>
        <a:graphic>
          <a:graphicData uri="http://schemas.openxmlformats.org/drawingml/2006/table">
            <a:tbl>
              <a:tblPr rtl="1" firstRow="1" bandRow="1">
                <a:tableStyleId>{5C22544A-7EE6-4342-B048-85BDC9FD1C3A}</a:tableStyleId>
              </a:tblPr>
              <a:tblGrid>
                <a:gridCol w="1825172">
                  <a:extLst>
                    <a:ext uri="{9D8B030D-6E8A-4147-A177-3AD203B41FA5}">
                      <a16:colId xmlns:a16="http://schemas.microsoft.com/office/drawing/2014/main" val="20000"/>
                    </a:ext>
                  </a:extLst>
                </a:gridCol>
                <a:gridCol w="1825172">
                  <a:extLst>
                    <a:ext uri="{9D8B030D-6E8A-4147-A177-3AD203B41FA5}">
                      <a16:colId xmlns:a16="http://schemas.microsoft.com/office/drawing/2014/main" val="20001"/>
                    </a:ext>
                  </a:extLst>
                </a:gridCol>
                <a:gridCol w="1825172">
                  <a:extLst>
                    <a:ext uri="{9D8B030D-6E8A-4147-A177-3AD203B41FA5}">
                      <a16:colId xmlns:a16="http://schemas.microsoft.com/office/drawing/2014/main" val="20002"/>
                    </a:ext>
                  </a:extLst>
                </a:gridCol>
                <a:gridCol w="1825172">
                  <a:extLst>
                    <a:ext uri="{9D8B030D-6E8A-4147-A177-3AD203B41FA5}">
                      <a16:colId xmlns:a16="http://schemas.microsoft.com/office/drawing/2014/main" val="20003"/>
                    </a:ext>
                  </a:extLst>
                </a:gridCol>
                <a:gridCol w="1825172">
                  <a:extLst>
                    <a:ext uri="{9D8B030D-6E8A-4147-A177-3AD203B41FA5}">
                      <a16:colId xmlns:a16="http://schemas.microsoft.com/office/drawing/2014/main" val="20004"/>
                    </a:ext>
                  </a:extLst>
                </a:gridCol>
                <a:gridCol w="1825172">
                  <a:extLst>
                    <a:ext uri="{9D8B030D-6E8A-4147-A177-3AD203B41FA5}">
                      <a16:colId xmlns:a16="http://schemas.microsoft.com/office/drawing/2014/main" val="20005"/>
                    </a:ext>
                  </a:extLst>
                </a:gridCol>
              </a:tblGrid>
              <a:tr h="934212">
                <a:tc>
                  <a:txBody>
                    <a:bodyPr/>
                    <a:lstStyle/>
                    <a:p>
                      <a:pPr marL="0" marR="0" algn="ctr" rtl="1">
                        <a:spcBef>
                          <a:spcPts val="0"/>
                        </a:spcBef>
                        <a:spcAft>
                          <a:spcPts val="0"/>
                        </a:spcAft>
                      </a:pPr>
                      <a:r>
                        <a:rPr lang="fa-IR" sz="1500" b="1" dirty="0">
                          <a:solidFill>
                            <a:srgbClr val="FF0000"/>
                          </a:solidFill>
                          <a:cs typeface="B Mitra" pitchFamily="2" charset="-78"/>
                        </a:rPr>
                        <a:t>نوع مراقبت</a:t>
                      </a:r>
                      <a:endParaRPr lang="en-US" sz="1500" b="1" dirty="0">
                        <a:solidFill>
                          <a:srgbClr val="FF0000"/>
                        </a:solidFill>
                        <a:cs typeface="B Mitra" pitchFamily="2" charset="-78"/>
                      </a:endParaRPr>
                    </a:p>
                    <a:p>
                      <a:pPr marL="0" marR="0" algn="ctr" rtl="1">
                        <a:spcBef>
                          <a:spcPts val="0"/>
                        </a:spcBef>
                        <a:spcAft>
                          <a:spcPts val="0"/>
                        </a:spcAft>
                      </a:pPr>
                      <a:r>
                        <a:rPr lang="fa-IR" sz="1500" b="1" dirty="0">
                          <a:solidFill>
                            <a:srgbClr val="FF0000"/>
                          </a:solidFill>
                          <a:cs typeface="B Mitra" pitchFamily="2" charset="-78"/>
                        </a:rPr>
                        <a:t>زمان</a:t>
                      </a:r>
                      <a:endParaRPr lang="en-US" sz="1500" b="1" dirty="0">
                        <a:solidFill>
                          <a:srgbClr val="FF0000"/>
                        </a:solidFill>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dirty="0">
                          <a:solidFill>
                            <a:srgbClr val="FF0000"/>
                          </a:solidFill>
                          <a:cs typeface="B Mitra" pitchFamily="2" charset="-78"/>
                        </a:rPr>
                        <a:t>مصاحبه و تشکیل یا بررسی پرونده</a:t>
                      </a:r>
                      <a:endParaRPr lang="en-US" sz="1500" b="1" dirty="0">
                        <a:solidFill>
                          <a:srgbClr val="FF0000"/>
                        </a:solidFill>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dirty="0">
                          <a:solidFill>
                            <a:srgbClr val="FF0000"/>
                          </a:solidFill>
                          <a:cs typeface="B Mitra" pitchFamily="2" charset="-78"/>
                        </a:rPr>
                        <a:t>معاینه بالینی</a:t>
                      </a:r>
                      <a:endParaRPr lang="en-US" sz="1500" b="1" dirty="0">
                        <a:solidFill>
                          <a:srgbClr val="FF0000"/>
                        </a:solidFill>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dirty="0">
                          <a:solidFill>
                            <a:srgbClr val="FF0000"/>
                          </a:solidFill>
                          <a:cs typeface="B Mitra" pitchFamily="2" charset="-78"/>
                        </a:rPr>
                        <a:t>آزمایشها یا بررسی تکمیلی (ارجاع)</a:t>
                      </a:r>
                      <a:endParaRPr lang="en-US" sz="1500" b="1" dirty="0">
                        <a:solidFill>
                          <a:srgbClr val="FF0000"/>
                        </a:solidFill>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dirty="0">
                          <a:solidFill>
                            <a:srgbClr val="FF0000"/>
                          </a:solidFill>
                          <a:cs typeface="B Mitra" pitchFamily="2" charset="-78"/>
                        </a:rPr>
                        <a:t>آموزش و مشاوره</a:t>
                      </a:r>
                      <a:endParaRPr lang="en-US" sz="1500" b="1" dirty="0">
                        <a:solidFill>
                          <a:srgbClr val="FF0000"/>
                        </a:solidFill>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dirty="0">
                          <a:solidFill>
                            <a:srgbClr val="FF0000"/>
                          </a:solidFill>
                          <a:cs typeface="B Mitra" pitchFamily="2" charset="-78"/>
                        </a:rPr>
                        <a:t>ایمن سازی و مکمل های غذایی</a:t>
                      </a:r>
                      <a:endParaRPr lang="en-US" sz="1500" b="1" dirty="0">
                        <a:solidFill>
                          <a:srgbClr val="FF0000"/>
                        </a:solidFill>
                        <a:latin typeface="Times New Roman"/>
                        <a:ea typeface="Times New Roman"/>
                        <a:cs typeface="B Mitra" pitchFamily="2" charset="-78"/>
                      </a:endParaRPr>
                    </a:p>
                  </a:txBody>
                  <a:tcPr marL="68580" marR="68580" marT="0" marB="0" anchor="ctr"/>
                </a:tc>
                <a:extLst>
                  <a:ext uri="{0D108BD9-81ED-4DB2-BD59-A6C34878D82A}">
                    <a16:rowId xmlns:a16="http://schemas.microsoft.com/office/drawing/2014/main" val="10000"/>
                  </a:ext>
                </a:extLst>
              </a:tr>
              <a:tr h="1594162">
                <a:tc rowSpan="5">
                  <a:txBody>
                    <a:bodyPr/>
                    <a:lstStyle/>
                    <a:p>
                      <a:pPr marL="0" marR="0" algn="ctr" rtl="1">
                        <a:spcBef>
                          <a:spcPts val="0"/>
                        </a:spcBef>
                        <a:spcAft>
                          <a:spcPts val="0"/>
                        </a:spcAft>
                      </a:pPr>
                      <a:r>
                        <a:rPr lang="fa-IR" sz="1500" b="1" dirty="0">
                          <a:cs typeface="B Mitra" pitchFamily="2" charset="-78"/>
                        </a:rPr>
                        <a:t>مراقبت پیش از بارداری</a:t>
                      </a:r>
                      <a:endParaRPr lang="en-US" sz="1500" b="1" dirty="0">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dirty="0">
                          <a:cs typeface="B Mitra" pitchFamily="2" charset="-78"/>
                        </a:rPr>
                        <a:t>مشخصات و شرح حال</a:t>
                      </a:r>
                      <a:endParaRPr lang="en-US" sz="1500" b="1" dirty="0">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dirty="0">
                          <a:cs typeface="B Mitra" pitchFamily="2" charset="-78"/>
                        </a:rPr>
                        <a:t>اندازه گیری قد و وزن</a:t>
                      </a:r>
                      <a:endParaRPr lang="en-US" sz="1500" b="1" dirty="0">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dirty="0">
                          <a:cs typeface="B Mitra" pitchFamily="2" charset="-78"/>
                        </a:rPr>
                        <a:t>هموگلوبین و هماتوکریت</a:t>
                      </a:r>
                      <a:endParaRPr lang="en-US" sz="1500" b="1" dirty="0">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dirty="0">
                          <a:cs typeface="B Mitra" pitchFamily="2" charset="-78"/>
                        </a:rPr>
                        <a:t>بهداشت فردی، روان، تغذیه، فعالیت، مصرف دارو، دخانیات، مواد مخدر و بهداشت محیط کار مادر</a:t>
                      </a:r>
                      <a:endParaRPr lang="en-US" sz="1500" b="1" dirty="0">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dirty="0">
                          <a:cs typeface="B Mitra" pitchFamily="2" charset="-78"/>
                        </a:rPr>
                        <a:t>واکسن کزاز، سرخجه و هپاتیت در صورت نیاز</a:t>
                      </a:r>
                      <a:endParaRPr lang="en-US" sz="1500" b="1" dirty="0">
                        <a:latin typeface="Times New Roman"/>
                        <a:ea typeface="Times New Roman"/>
                        <a:cs typeface="B Mitra" pitchFamily="2" charset="-78"/>
                      </a:endParaRPr>
                    </a:p>
                  </a:txBody>
                  <a:tcPr marL="68580" marR="68580" marT="0" marB="0" anchor="ctr"/>
                </a:tc>
                <a:extLst>
                  <a:ext uri="{0D108BD9-81ED-4DB2-BD59-A6C34878D82A}">
                    <a16:rowId xmlns:a16="http://schemas.microsoft.com/office/drawing/2014/main" val="10001"/>
                  </a:ext>
                </a:extLst>
              </a:tr>
              <a:tr h="646520">
                <a:tc vMerge="1">
                  <a:txBody>
                    <a:bodyPr/>
                    <a:lstStyle/>
                    <a:p>
                      <a:endParaRPr lang="en-US"/>
                    </a:p>
                  </a:txBody>
                  <a:tcPr/>
                </a:tc>
                <a:tc>
                  <a:txBody>
                    <a:bodyPr/>
                    <a:lstStyle/>
                    <a:p>
                      <a:pPr marL="0" marR="0" algn="ctr" rtl="1">
                        <a:spcBef>
                          <a:spcPts val="0"/>
                        </a:spcBef>
                        <a:spcAft>
                          <a:spcPts val="0"/>
                        </a:spcAft>
                      </a:pPr>
                      <a:r>
                        <a:rPr lang="fa-IR" sz="1500" b="1" dirty="0">
                          <a:cs typeface="B Mitra" pitchFamily="2" charset="-78"/>
                        </a:rPr>
                        <a:t>سابقه بارداری و زایمان قبلی</a:t>
                      </a:r>
                      <a:endParaRPr lang="en-US" sz="1500" b="1" dirty="0">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a:cs typeface="B Mitra" pitchFamily="2" charset="-78"/>
                        </a:rPr>
                        <a:t>تعیین اندکس توده بدنی</a:t>
                      </a:r>
                      <a:endParaRPr lang="en-US" sz="1500" b="1">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a:cs typeface="B Mitra" pitchFamily="2" charset="-78"/>
                        </a:rPr>
                        <a:t>تعیین گروه خون و </a:t>
                      </a:r>
                      <a:r>
                        <a:rPr lang="en-US" sz="1500" b="1">
                          <a:cs typeface="B Mitra" pitchFamily="2" charset="-78"/>
                        </a:rPr>
                        <a:t>Rh</a:t>
                      </a:r>
                      <a:endParaRPr lang="en-US" sz="1500" b="1">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dirty="0">
                          <a:cs typeface="B Mitra" pitchFamily="2" charset="-78"/>
                        </a:rPr>
                        <a:t>--</a:t>
                      </a:r>
                      <a:endParaRPr lang="en-US" sz="1500" b="1" dirty="0">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a:cs typeface="B Mitra" pitchFamily="2" charset="-78"/>
                        </a:rPr>
                        <a:t>--</a:t>
                      </a:r>
                      <a:endParaRPr lang="en-US" sz="1500" b="1">
                        <a:latin typeface="Times New Roman"/>
                        <a:ea typeface="Times New Roman"/>
                        <a:cs typeface="B Mitra" pitchFamily="2" charset="-78"/>
                      </a:endParaRPr>
                    </a:p>
                  </a:txBody>
                  <a:tcPr marL="68580" marR="68580" marT="0" marB="0" anchor="ctr"/>
                </a:tc>
                <a:extLst>
                  <a:ext uri="{0D108BD9-81ED-4DB2-BD59-A6C34878D82A}">
                    <a16:rowId xmlns:a16="http://schemas.microsoft.com/office/drawing/2014/main" val="10002"/>
                  </a:ext>
                </a:extLst>
              </a:tr>
              <a:tr h="685845">
                <a:tc vMerge="1">
                  <a:txBody>
                    <a:bodyPr/>
                    <a:lstStyle/>
                    <a:p>
                      <a:endParaRPr lang="en-US"/>
                    </a:p>
                  </a:txBody>
                  <a:tcPr/>
                </a:tc>
                <a:tc>
                  <a:txBody>
                    <a:bodyPr/>
                    <a:lstStyle/>
                    <a:p>
                      <a:pPr marL="0" marR="0" algn="ctr" rtl="1">
                        <a:spcBef>
                          <a:spcPts val="0"/>
                        </a:spcBef>
                        <a:spcAft>
                          <a:spcPts val="0"/>
                        </a:spcAft>
                      </a:pPr>
                      <a:r>
                        <a:rPr lang="fa-IR" sz="1500" b="1" dirty="0">
                          <a:cs typeface="B Mitra" pitchFamily="2" charset="-78"/>
                        </a:rPr>
                        <a:t>سابقه یا ابتلا به بیماری</a:t>
                      </a:r>
                      <a:endParaRPr lang="en-US" sz="1500" b="1" dirty="0">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a:cs typeface="B Mitra" pitchFamily="2" charset="-78"/>
                        </a:rPr>
                        <a:t>فشار خون</a:t>
                      </a:r>
                      <a:endParaRPr lang="en-US" sz="1500" b="1">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a:cs typeface="B Mitra" pitchFamily="2" charset="-78"/>
                        </a:rPr>
                        <a:t>قند خون</a:t>
                      </a:r>
                      <a:endParaRPr lang="en-US" sz="1500" b="1">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dirty="0">
                          <a:cs typeface="B Mitra" pitchFamily="2" charset="-78"/>
                        </a:rPr>
                        <a:t>--</a:t>
                      </a:r>
                      <a:endParaRPr lang="en-US" sz="1500" b="1" dirty="0">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dirty="0">
                          <a:cs typeface="B Mitra" pitchFamily="2" charset="-78"/>
                        </a:rPr>
                        <a:t>توصیه به مصرف اسید فولیک از سه ماه پیش از بارداری</a:t>
                      </a:r>
                      <a:endParaRPr lang="en-US" sz="1500" b="1" dirty="0">
                        <a:latin typeface="Times New Roman"/>
                        <a:ea typeface="Times New Roman"/>
                        <a:cs typeface="B Mitra" pitchFamily="2" charset="-78"/>
                      </a:endParaRPr>
                    </a:p>
                  </a:txBody>
                  <a:tcPr marL="68580" marR="68580" marT="0" marB="0" anchor="ctr"/>
                </a:tc>
                <a:extLst>
                  <a:ext uri="{0D108BD9-81ED-4DB2-BD59-A6C34878D82A}">
                    <a16:rowId xmlns:a16="http://schemas.microsoft.com/office/drawing/2014/main" val="10003"/>
                  </a:ext>
                </a:extLst>
              </a:tr>
              <a:tr h="646520">
                <a:tc vMerge="1">
                  <a:txBody>
                    <a:bodyPr/>
                    <a:lstStyle/>
                    <a:p>
                      <a:endParaRPr lang="en-US"/>
                    </a:p>
                  </a:txBody>
                  <a:tcPr/>
                </a:tc>
                <a:tc>
                  <a:txBody>
                    <a:bodyPr/>
                    <a:lstStyle/>
                    <a:p>
                      <a:pPr marL="0" marR="0" algn="ctr" rtl="1">
                        <a:spcBef>
                          <a:spcPts val="0"/>
                        </a:spcBef>
                        <a:spcAft>
                          <a:spcPts val="0"/>
                        </a:spcAft>
                      </a:pPr>
                      <a:r>
                        <a:rPr lang="fa-IR" sz="1500" b="1">
                          <a:cs typeface="B Mitra" pitchFamily="2" charset="-78"/>
                        </a:rPr>
                        <a:t>سابقه خانوادگی</a:t>
                      </a:r>
                      <a:endParaRPr lang="en-US" sz="1500" b="1">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a:cs typeface="B Mitra" pitchFamily="2" charset="-78"/>
                        </a:rPr>
                        <a:t>معاینه فیزیکی</a:t>
                      </a:r>
                      <a:endParaRPr lang="en-US" sz="1500" b="1">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a:cs typeface="B Mitra" pitchFamily="2" charset="-78"/>
                        </a:rPr>
                        <a:t>کامل ادرار</a:t>
                      </a:r>
                      <a:endParaRPr lang="en-US" sz="1500" b="1">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a:cs typeface="B Mitra" pitchFamily="2" charset="-78"/>
                        </a:rPr>
                        <a:t>--</a:t>
                      </a:r>
                      <a:endParaRPr lang="en-US" sz="1500" b="1">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dirty="0">
                          <a:cs typeface="B Mitra" pitchFamily="2" charset="-78"/>
                        </a:rPr>
                        <a:t>--</a:t>
                      </a:r>
                      <a:endParaRPr lang="en-US" sz="1500" b="1" dirty="0">
                        <a:latin typeface="Times New Roman"/>
                        <a:ea typeface="Times New Roman"/>
                        <a:cs typeface="B Mitra" pitchFamily="2" charset="-78"/>
                      </a:endParaRPr>
                    </a:p>
                  </a:txBody>
                  <a:tcPr marL="68580" marR="68580" marT="0" marB="0" anchor="ctr"/>
                </a:tc>
                <a:extLst>
                  <a:ext uri="{0D108BD9-81ED-4DB2-BD59-A6C34878D82A}">
                    <a16:rowId xmlns:a16="http://schemas.microsoft.com/office/drawing/2014/main" val="10004"/>
                  </a:ext>
                </a:extLst>
              </a:tr>
              <a:tr h="747365">
                <a:tc vMerge="1">
                  <a:txBody>
                    <a:bodyPr/>
                    <a:lstStyle/>
                    <a:p>
                      <a:endParaRPr lang="en-US"/>
                    </a:p>
                  </a:txBody>
                  <a:tcPr/>
                </a:tc>
                <a:tc>
                  <a:txBody>
                    <a:bodyPr/>
                    <a:lstStyle/>
                    <a:p>
                      <a:pPr marL="0" marR="0" algn="ctr" rtl="1">
                        <a:spcBef>
                          <a:spcPts val="0"/>
                        </a:spcBef>
                        <a:spcAft>
                          <a:spcPts val="0"/>
                        </a:spcAft>
                      </a:pPr>
                      <a:r>
                        <a:rPr lang="fa-IR" sz="1500" b="1" dirty="0">
                          <a:cs typeface="B Mitra" pitchFamily="2" charset="-78"/>
                        </a:rPr>
                        <a:t>سؤال در مورد مصرف دارو یا حساسیت دارویی</a:t>
                      </a:r>
                      <a:endParaRPr lang="en-US" sz="1500" b="1" dirty="0">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b="1">
                          <a:cs typeface="B Mitra" pitchFamily="2" charset="-78"/>
                        </a:rPr>
                        <a:t>--</a:t>
                      </a:r>
                      <a:endParaRPr lang="en-US" sz="1500" b="1">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en-US" sz="1500" b="1" dirty="0">
                          <a:cs typeface="B Mitra" pitchFamily="2" charset="-78"/>
                        </a:rPr>
                        <a:t>VDRL</a:t>
                      </a:r>
                    </a:p>
                    <a:p>
                      <a:pPr marL="0" marR="0" algn="ctr" rtl="1">
                        <a:spcBef>
                          <a:spcPts val="0"/>
                        </a:spcBef>
                        <a:spcAft>
                          <a:spcPts val="0"/>
                        </a:spcAft>
                      </a:pPr>
                      <a:r>
                        <a:rPr lang="fa-IR" sz="1500" b="1" dirty="0">
                          <a:cs typeface="B Mitra" pitchFamily="2" charset="-78"/>
                        </a:rPr>
                        <a:t>پاپ اسمیر</a:t>
                      </a:r>
                      <a:endParaRPr lang="en-US" sz="1500" b="1" dirty="0">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a:cs typeface="B Mitra" pitchFamily="2" charset="-78"/>
                        </a:rPr>
                        <a:t>--</a:t>
                      </a:r>
                      <a:endParaRPr lang="en-US" sz="1500" b="1">
                        <a:latin typeface="Times New Roman"/>
                        <a:ea typeface="Times New Roman"/>
                        <a:cs typeface="B Mitra" pitchFamily="2" charset="-78"/>
                      </a:endParaRPr>
                    </a:p>
                  </a:txBody>
                  <a:tcPr marL="68580" marR="68580" marT="0" marB="0" anchor="ctr"/>
                </a:tc>
                <a:tc>
                  <a:txBody>
                    <a:bodyPr/>
                    <a:lstStyle/>
                    <a:p>
                      <a:pPr marL="0" marR="0" algn="ctr" rtl="1">
                        <a:spcBef>
                          <a:spcPts val="0"/>
                        </a:spcBef>
                        <a:spcAft>
                          <a:spcPts val="0"/>
                        </a:spcAft>
                      </a:pPr>
                      <a:r>
                        <a:rPr lang="fa-IR" sz="1500" dirty="0">
                          <a:cs typeface="B Mitra" pitchFamily="2" charset="-78"/>
                        </a:rPr>
                        <a:t>--</a:t>
                      </a:r>
                      <a:endParaRPr lang="en-US" sz="1500" b="1" dirty="0">
                        <a:latin typeface="Times New Roman"/>
                        <a:ea typeface="Times New Roman"/>
                        <a:cs typeface="B Mitra" pitchFamily="2" charset="-78"/>
                      </a:endParaRPr>
                    </a:p>
                  </a:txBody>
                  <a:tcPr marL="68580" marR="68580" marT="0" marB="0" anchor="ctr"/>
                </a:tc>
                <a:extLst>
                  <a:ext uri="{0D108BD9-81ED-4DB2-BD59-A6C34878D82A}">
                    <a16:rowId xmlns:a16="http://schemas.microsoft.com/office/drawing/2014/main" val="10005"/>
                  </a:ext>
                </a:extLst>
              </a:tr>
            </a:tbl>
          </a:graphicData>
        </a:graphic>
      </p:graphicFrame>
      <p:sp>
        <p:nvSpPr>
          <p:cNvPr id="2" name="Slide Number Placeholder 1"/>
          <p:cNvSpPr>
            <a:spLocks noGrp="1"/>
          </p:cNvSpPr>
          <p:nvPr>
            <p:ph type="sldNum" sz="quarter" idx="12"/>
          </p:nvPr>
        </p:nvSpPr>
        <p:spPr/>
        <p:txBody>
          <a:bodyPr/>
          <a:lstStyle/>
          <a:p>
            <a:fld id="{5AD3FD2A-A446-4856-BEE1-B9ADBD030DDE}" type="slidenum">
              <a:rPr lang="fa-IR" smtClean="0"/>
              <a:t>13</a:t>
            </a:fld>
            <a:endParaRPr lang="fa-IR"/>
          </a:p>
        </p:txBody>
      </p:sp>
    </p:spTree>
    <p:extLst>
      <p:ext uri="{BB962C8B-B14F-4D97-AF65-F5344CB8AC3E}">
        <p14:creationId xmlns:p14="http://schemas.microsoft.com/office/powerpoint/2010/main" val="26141826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anim to="" calcmode="lin" valueType="num">
                                      <p:cBhvr>
                                        <p:cTn id="7" dur="1" fill="hold"/>
                                        <p:tgtEl>
                                          <p:spTgt spid="2253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140960" y="-917800"/>
            <a:ext cx="8515350" cy="642937"/>
          </a:xfrm>
        </p:spPr>
        <p:txBody>
          <a:bodyPr>
            <a:normAutofit/>
          </a:bodyPr>
          <a:lstStyle/>
          <a:p>
            <a:r>
              <a:rPr lang="fa-IR" altLang="fa-IR" sz="3200" b="1" dirty="0">
                <a:solidFill>
                  <a:srgbClr val="003300"/>
                </a:solidFill>
                <a:latin typeface="Times New Roman" panose="02020603050405020304" pitchFamily="18" charset="0"/>
                <a:ea typeface="Times New Roman" panose="02020603050405020304" pitchFamily="18" charset="0"/>
                <a:cs typeface="B Zar" panose="00000400000000000000" pitchFamily="2" charset="-78"/>
              </a:rPr>
              <a:t>راهنمای مراقبت پیش از بارداری</a:t>
            </a:r>
            <a:endParaRPr lang="en-US" altLang="fa-IR" sz="3200" dirty="0">
              <a:solidFill>
                <a:srgbClr val="003300"/>
              </a:solidFill>
              <a:ea typeface="Times New Roman" panose="02020603050405020304" pitchFamily="18" charset="0"/>
              <a:cs typeface="B Zar" panose="00000400000000000000" pitchFamily="2" charset="-78"/>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31407037"/>
              </p:ext>
            </p:extLst>
          </p:nvPr>
        </p:nvGraphicFramePr>
        <p:xfrm>
          <a:off x="190005" y="1071564"/>
          <a:ext cx="11400312" cy="5786436"/>
        </p:xfrm>
        <a:graphic>
          <a:graphicData uri="http://schemas.openxmlformats.org/drawingml/2006/table">
            <a:tbl>
              <a:tblPr rtl="1" firstRow="1" bandRow="1">
                <a:tableStyleId>{5C22544A-7EE6-4342-B048-85BDC9FD1C3A}</a:tableStyleId>
              </a:tblPr>
              <a:tblGrid>
                <a:gridCol w="3800104">
                  <a:extLst>
                    <a:ext uri="{9D8B030D-6E8A-4147-A177-3AD203B41FA5}">
                      <a16:colId xmlns:a16="http://schemas.microsoft.com/office/drawing/2014/main" val="20000"/>
                    </a:ext>
                  </a:extLst>
                </a:gridCol>
                <a:gridCol w="3800104">
                  <a:extLst>
                    <a:ext uri="{9D8B030D-6E8A-4147-A177-3AD203B41FA5}">
                      <a16:colId xmlns:a16="http://schemas.microsoft.com/office/drawing/2014/main" val="20001"/>
                    </a:ext>
                  </a:extLst>
                </a:gridCol>
                <a:gridCol w="3800104">
                  <a:extLst>
                    <a:ext uri="{9D8B030D-6E8A-4147-A177-3AD203B41FA5}">
                      <a16:colId xmlns:a16="http://schemas.microsoft.com/office/drawing/2014/main" val="20002"/>
                    </a:ext>
                  </a:extLst>
                </a:gridCol>
              </a:tblGrid>
              <a:tr h="571467">
                <a:tc>
                  <a:txBody>
                    <a:bodyPr/>
                    <a:lstStyle/>
                    <a:p>
                      <a:pPr marL="0" marR="0" algn="ctr" rtl="1">
                        <a:spcBef>
                          <a:spcPts val="0"/>
                        </a:spcBef>
                        <a:spcAft>
                          <a:spcPts val="0"/>
                        </a:spcAft>
                      </a:pPr>
                      <a:r>
                        <a:rPr lang="fa-IR" sz="1800" b="1" dirty="0">
                          <a:solidFill>
                            <a:srgbClr val="FFFF00"/>
                          </a:solidFill>
                          <a:latin typeface="Times New Roman"/>
                          <a:ea typeface="Times New Roman"/>
                          <a:cs typeface="B Zar"/>
                        </a:rPr>
                        <a:t>عناوین</a:t>
                      </a:r>
                      <a:endParaRPr lang="en-US" sz="1800" b="1" dirty="0">
                        <a:solidFill>
                          <a:srgbClr val="FFFF00"/>
                        </a:solidFill>
                        <a:latin typeface="Times New Roman"/>
                        <a:ea typeface="Times New Roman"/>
                      </a:endParaRPr>
                    </a:p>
                  </a:txBody>
                  <a:tcPr marL="68580" marR="68580" marT="0" marB="0" anchor="ctr"/>
                </a:tc>
                <a:tc>
                  <a:txBody>
                    <a:bodyPr/>
                    <a:lstStyle/>
                    <a:p>
                      <a:pPr marL="0" marR="0" algn="ctr" rtl="1">
                        <a:spcBef>
                          <a:spcPts val="0"/>
                        </a:spcBef>
                        <a:spcAft>
                          <a:spcPts val="0"/>
                        </a:spcAft>
                      </a:pPr>
                      <a:r>
                        <a:rPr lang="fa-IR" sz="1800" b="1" dirty="0">
                          <a:solidFill>
                            <a:srgbClr val="FFFF00"/>
                          </a:solidFill>
                          <a:latin typeface="Times New Roman"/>
                          <a:ea typeface="Times New Roman"/>
                          <a:cs typeface="B Zar"/>
                        </a:rPr>
                        <a:t>تأثیر بر بارداری</a:t>
                      </a:r>
                      <a:endParaRPr lang="en-US" sz="1800" b="1" dirty="0">
                        <a:solidFill>
                          <a:srgbClr val="FFFF00"/>
                        </a:solidFill>
                        <a:latin typeface="Times New Roman"/>
                        <a:ea typeface="Times New Roman"/>
                      </a:endParaRPr>
                    </a:p>
                  </a:txBody>
                  <a:tcPr marL="68580" marR="68580" marT="0" marB="0" anchor="ctr"/>
                </a:tc>
                <a:tc>
                  <a:txBody>
                    <a:bodyPr/>
                    <a:lstStyle/>
                    <a:p>
                      <a:pPr marL="0" marR="0" algn="ctr" rtl="1">
                        <a:spcBef>
                          <a:spcPts val="0"/>
                        </a:spcBef>
                        <a:spcAft>
                          <a:spcPts val="0"/>
                        </a:spcAft>
                      </a:pPr>
                      <a:r>
                        <a:rPr lang="fa-IR" sz="1800" b="1" dirty="0">
                          <a:solidFill>
                            <a:srgbClr val="FFFF00"/>
                          </a:solidFill>
                          <a:latin typeface="Times New Roman"/>
                          <a:ea typeface="Times New Roman"/>
                          <a:cs typeface="B Zar"/>
                        </a:rPr>
                        <a:t>توصیه واقدام</a:t>
                      </a:r>
                      <a:endParaRPr lang="en-US" sz="1800" b="1" dirty="0">
                        <a:solidFill>
                          <a:srgbClr val="FFFF00"/>
                        </a:solidFill>
                        <a:latin typeface="Times New Roman"/>
                        <a:ea typeface="Times New Roman"/>
                      </a:endParaRPr>
                    </a:p>
                  </a:txBody>
                  <a:tcPr marL="68580" marR="68580" marT="0" marB="0" anchor="ctr"/>
                </a:tc>
                <a:extLst>
                  <a:ext uri="{0D108BD9-81ED-4DB2-BD59-A6C34878D82A}">
                    <a16:rowId xmlns:a16="http://schemas.microsoft.com/office/drawing/2014/main" val="10000"/>
                  </a:ext>
                </a:extLst>
              </a:tr>
              <a:tr h="571467">
                <a:tc>
                  <a:txBody>
                    <a:bodyPr/>
                    <a:lstStyle/>
                    <a:p>
                      <a:pPr marL="0" marR="0" algn="ctr" rtl="1">
                        <a:spcBef>
                          <a:spcPts val="0"/>
                        </a:spcBef>
                        <a:spcAft>
                          <a:spcPts val="0"/>
                        </a:spcAft>
                      </a:pPr>
                      <a:r>
                        <a:rPr lang="fa-IR" sz="1500" b="1" dirty="0">
                          <a:latin typeface="Times New Roman"/>
                          <a:ea typeface="Times New Roman"/>
                          <a:cs typeface="B Zar"/>
                        </a:rPr>
                        <a:t>بیماری زمینه ای و سوء تغذیه</a:t>
                      </a:r>
                      <a:endParaRPr lang="en-US" sz="1500" b="1" dirty="0">
                        <a:latin typeface="Times New Roman"/>
                        <a:ea typeface="Times New Roman"/>
                      </a:endParaRPr>
                    </a:p>
                  </a:txBody>
                  <a:tcPr marL="68580" marR="68580" marT="0" marB="0" anchor="ctr"/>
                </a:tc>
                <a:tc>
                  <a:txBody>
                    <a:bodyPr/>
                    <a:lstStyle/>
                    <a:p>
                      <a:pPr marL="0" marR="0" algn="ctr" rtl="1">
                        <a:spcBef>
                          <a:spcPts val="0"/>
                        </a:spcBef>
                        <a:spcAft>
                          <a:spcPts val="0"/>
                        </a:spcAft>
                      </a:pPr>
                      <a:r>
                        <a:rPr lang="fa-IR" sz="1500" b="1">
                          <a:latin typeface="Times New Roman"/>
                          <a:ea typeface="Times New Roman"/>
                          <a:cs typeface="B Zar"/>
                        </a:rPr>
                        <a:t>تأثیر بر بارداری با توجه به نوع بیماری متفاوت است</a:t>
                      </a:r>
                      <a:endParaRPr lang="en-US" sz="1500" b="1">
                        <a:latin typeface="Times New Roman"/>
                        <a:ea typeface="Times New Roman"/>
                      </a:endParaRPr>
                    </a:p>
                  </a:txBody>
                  <a:tcPr marL="68580" marR="68580" marT="0" marB="0" anchor="ctr"/>
                </a:tc>
                <a:tc>
                  <a:txBody>
                    <a:bodyPr/>
                    <a:lstStyle/>
                    <a:p>
                      <a:pPr marL="0" marR="0" algn="ctr" rtl="1">
                        <a:spcBef>
                          <a:spcPts val="0"/>
                        </a:spcBef>
                        <a:spcAft>
                          <a:spcPts val="0"/>
                        </a:spcAft>
                      </a:pPr>
                      <a:r>
                        <a:rPr lang="fa-IR" sz="1500" b="1">
                          <a:latin typeface="Times New Roman"/>
                          <a:ea typeface="Times New Roman"/>
                          <a:cs typeface="B Zar"/>
                        </a:rPr>
                        <a:t>ویزیت متخصص مربوطه</a:t>
                      </a:r>
                      <a:endParaRPr lang="en-US" sz="1500" b="1">
                        <a:latin typeface="Times New Roman"/>
                        <a:ea typeface="Times New Roman"/>
                      </a:endParaRPr>
                    </a:p>
                  </a:txBody>
                  <a:tcPr marL="68580" marR="68580" marT="0" marB="0" anchor="ctr"/>
                </a:tc>
                <a:extLst>
                  <a:ext uri="{0D108BD9-81ED-4DB2-BD59-A6C34878D82A}">
                    <a16:rowId xmlns:a16="http://schemas.microsoft.com/office/drawing/2014/main" val="10001"/>
                  </a:ext>
                </a:extLst>
              </a:tr>
              <a:tr h="571467">
                <a:tc>
                  <a:txBody>
                    <a:bodyPr/>
                    <a:lstStyle/>
                    <a:p>
                      <a:pPr marL="0" marR="0" algn="ctr" rtl="1">
                        <a:spcBef>
                          <a:spcPts val="0"/>
                        </a:spcBef>
                        <a:spcAft>
                          <a:spcPts val="0"/>
                        </a:spcAft>
                      </a:pPr>
                      <a:r>
                        <a:rPr lang="fa-IR" sz="1500" b="1">
                          <a:latin typeface="Times New Roman"/>
                          <a:ea typeface="Times New Roman"/>
                          <a:cs typeface="B Zar"/>
                        </a:rPr>
                        <a:t>مشاغل سخت و سنگین</a:t>
                      </a:r>
                      <a:endParaRPr lang="en-US" sz="1500" b="1">
                        <a:latin typeface="Times New Roman"/>
                        <a:ea typeface="Times New Roman"/>
                      </a:endParaRPr>
                    </a:p>
                  </a:txBody>
                  <a:tcPr marL="68580" marR="68580" marT="0" marB="0" anchor="ctr"/>
                </a:tc>
                <a:tc>
                  <a:txBody>
                    <a:bodyPr/>
                    <a:lstStyle/>
                    <a:p>
                      <a:pPr marL="0" marR="0" algn="ctr" rtl="1">
                        <a:spcBef>
                          <a:spcPts val="0"/>
                        </a:spcBef>
                        <a:spcAft>
                          <a:spcPts val="0"/>
                        </a:spcAft>
                      </a:pPr>
                      <a:r>
                        <a:rPr lang="fa-IR" sz="1500" b="1">
                          <a:latin typeface="Times New Roman"/>
                          <a:ea typeface="Times New Roman"/>
                          <a:cs typeface="B Zar"/>
                        </a:rPr>
                        <a:t>افزایش احتمال تولد نوزاد کم وزن، زایمان زودرس</a:t>
                      </a:r>
                      <a:endParaRPr lang="en-US" sz="1500" b="1">
                        <a:latin typeface="Times New Roman"/>
                        <a:ea typeface="Times New Roman"/>
                      </a:endParaRPr>
                    </a:p>
                  </a:txBody>
                  <a:tcPr marL="68580" marR="68580" marT="0" marB="0" anchor="ctr"/>
                </a:tc>
                <a:tc>
                  <a:txBody>
                    <a:bodyPr/>
                    <a:lstStyle/>
                    <a:p>
                      <a:pPr marL="0" marR="0" algn="ctr" rtl="1">
                        <a:spcBef>
                          <a:spcPts val="0"/>
                        </a:spcBef>
                        <a:spcAft>
                          <a:spcPts val="0"/>
                        </a:spcAft>
                      </a:pPr>
                      <a:r>
                        <a:rPr lang="fa-IR" sz="1500" b="1">
                          <a:latin typeface="Times New Roman"/>
                          <a:ea typeface="Times New Roman"/>
                          <a:cs typeface="B Zar"/>
                        </a:rPr>
                        <a:t>آموزش در مورد نحوه فعالیت در زمان بارداری و در صورت امکان تغییر شغل</a:t>
                      </a:r>
                      <a:endParaRPr lang="en-US" sz="1500" b="1">
                        <a:latin typeface="Times New Roman"/>
                        <a:ea typeface="Times New Roman"/>
                      </a:endParaRPr>
                    </a:p>
                  </a:txBody>
                  <a:tcPr marL="68580" marR="68580" marT="0" marB="0" anchor="ctr"/>
                </a:tc>
                <a:extLst>
                  <a:ext uri="{0D108BD9-81ED-4DB2-BD59-A6C34878D82A}">
                    <a16:rowId xmlns:a16="http://schemas.microsoft.com/office/drawing/2014/main" val="10002"/>
                  </a:ext>
                </a:extLst>
              </a:tr>
              <a:tr h="571467">
                <a:tc>
                  <a:txBody>
                    <a:bodyPr/>
                    <a:lstStyle/>
                    <a:p>
                      <a:pPr marL="0" marR="0" algn="ctr" rtl="1">
                        <a:spcBef>
                          <a:spcPts val="0"/>
                        </a:spcBef>
                        <a:spcAft>
                          <a:spcPts val="0"/>
                        </a:spcAft>
                      </a:pPr>
                      <a:r>
                        <a:rPr lang="fa-IR" sz="1500" b="1" dirty="0">
                          <a:latin typeface="Times New Roman"/>
                          <a:ea typeface="Times New Roman"/>
                          <a:cs typeface="B Zar"/>
                        </a:rPr>
                        <a:t>فاصله بارداری کمتر از 2 سال، بارداری پنجم و بالاتر</a:t>
                      </a:r>
                      <a:endParaRPr lang="en-US" sz="1500" b="1" dirty="0">
                        <a:latin typeface="Times New Roman"/>
                        <a:ea typeface="Times New Roman"/>
                      </a:endParaRPr>
                    </a:p>
                  </a:txBody>
                  <a:tcPr marL="68580" marR="68580" marT="0" marB="0" anchor="ctr"/>
                </a:tc>
                <a:tc>
                  <a:txBody>
                    <a:bodyPr/>
                    <a:lstStyle/>
                    <a:p>
                      <a:pPr marL="0" marR="0" algn="ctr" rtl="1">
                        <a:spcBef>
                          <a:spcPts val="0"/>
                        </a:spcBef>
                        <a:spcAft>
                          <a:spcPts val="0"/>
                        </a:spcAft>
                      </a:pPr>
                      <a:r>
                        <a:rPr lang="fa-IR" sz="1500" b="1" dirty="0">
                          <a:latin typeface="Times New Roman"/>
                          <a:ea typeface="Times New Roman"/>
                          <a:cs typeface="B Zar"/>
                        </a:rPr>
                        <a:t>افزایش احتمال چسبندگی جفت، آتونی، آنمی، زایمان زودرس، نوزاد کم وزن، جفت سرراهی</a:t>
                      </a:r>
                      <a:endParaRPr lang="en-US" sz="1500" b="1" dirty="0">
                        <a:latin typeface="Times New Roman"/>
                        <a:ea typeface="Times New Roman"/>
                      </a:endParaRPr>
                    </a:p>
                  </a:txBody>
                  <a:tcPr marL="68580" marR="68580" marT="0" marB="0" anchor="ctr"/>
                </a:tc>
                <a:tc>
                  <a:txBody>
                    <a:bodyPr/>
                    <a:lstStyle/>
                    <a:p>
                      <a:pPr marL="0" marR="0" algn="ctr" rtl="1">
                        <a:spcBef>
                          <a:spcPts val="0"/>
                        </a:spcBef>
                        <a:spcAft>
                          <a:spcPts val="0"/>
                        </a:spcAft>
                      </a:pPr>
                      <a:r>
                        <a:rPr lang="fa-IR" sz="1500" b="1">
                          <a:latin typeface="Times New Roman"/>
                          <a:ea typeface="Times New Roman"/>
                          <a:cs typeface="B Zar"/>
                        </a:rPr>
                        <a:t>مشاوره تنظیم خانواده</a:t>
                      </a:r>
                      <a:endParaRPr lang="en-US" sz="1500" b="1">
                        <a:latin typeface="Times New Roman"/>
                        <a:ea typeface="Times New Roman"/>
                      </a:endParaRPr>
                    </a:p>
                  </a:txBody>
                  <a:tcPr marL="68580" marR="68580" marT="0" marB="0" anchor="ctr"/>
                </a:tc>
                <a:extLst>
                  <a:ext uri="{0D108BD9-81ED-4DB2-BD59-A6C34878D82A}">
                    <a16:rowId xmlns:a16="http://schemas.microsoft.com/office/drawing/2014/main" val="10003"/>
                  </a:ext>
                </a:extLst>
              </a:tr>
              <a:tr h="845458">
                <a:tc>
                  <a:txBody>
                    <a:bodyPr/>
                    <a:lstStyle/>
                    <a:p>
                      <a:pPr marL="0" marR="0" algn="ctr" rtl="1">
                        <a:spcBef>
                          <a:spcPts val="0"/>
                        </a:spcBef>
                        <a:spcAft>
                          <a:spcPts val="0"/>
                        </a:spcAft>
                      </a:pPr>
                      <a:r>
                        <a:rPr lang="fa-IR" sz="1500" b="1">
                          <a:latin typeface="Times New Roman"/>
                          <a:ea typeface="Times New Roman"/>
                          <a:cs typeface="B Zar"/>
                        </a:rPr>
                        <a:t>سن زیر 18 سال و بالای 35 سال</a:t>
                      </a:r>
                      <a:endParaRPr lang="en-US" sz="1500" b="1">
                        <a:latin typeface="Times New Roman"/>
                        <a:ea typeface="Times New Roman"/>
                      </a:endParaRPr>
                    </a:p>
                  </a:txBody>
                  <a:tcPr marL="68580" marR="68580" marT="0" marB="0" anchor="ctr"/>
                </a:tc>
                <a:tc>
                  <a:txBody>
                    <a:bodyPr/>
                    <a:lstStyle/>
                    <a:p>
                      <a:pPr marL="0" marR="0" algn="ctr" rtl="1">
                        <a:spcBef>
                          <a:spcPts val="0"/>
                        </a:spcBef>
                        <a:spcAft>
                          <a:spcPts val="0"/>
                        </a:spcAft>
                      </a:pPr>
                      <a:r>
                        <a:rPr lang="fa-IR" sz="1500" b="1" dirty="0">
                          <a:latin typeface="Times New Roman"/>
                          <a:ea typeface="Times New Roman"/>
                          <a:cs typeface="B Zar"/>
                        </a:rPr>
                        <a:t>افزایش احتمال پره اکلامپسی، آنمی، زایمان سخت، زایمان زودرس، نوزاد کم وزن، دیابت، جفت سرراهی، ناهنجاری جنین</a:t>
                      </a:r>
                      <a:endParaRPr lang="en-US" sz="1500" b="1" dirty="0">
                        <a:latin typeface="Times New Roman"/>
                        <a:ea typeface="Times New Roman"/>
                      </a:endParaRPr>
                    </a:p>
                  </a:txBody>
                  <a:tcPr marL="68580" marR="68580" marT="0" marB="0" anchor="ctr"/>
                </a:tc>
                <a:tc>
                  <a:txBody>
                    <a:bodyPr/>
                    <a:lstStyle/>
                    <a:p>
                      <a:pPr marL="0" marR="0" algn="ctr" rtl="1">
                        <a:spcBef>
                          <a:spcPts val="0"/>
                        </a:spcBef>
                        <a:spcAft>
                          <a:spcPts val="0"/>
                        </a:spcAft>
                      </a:pPr>
                      <a:r>
                        <a:rPr lang="fa-IR" sz="1500" b="1" dirty="0">
                          <a:latin typeface="Times New Roman"/>
                          <a:ea typeface="Times New Roman"/>
                          <a:cs typeface="B Zar"/>
                        </a:rPr>
                        <a:t>مشاوره تنظیم خانواده</a:t>
                      </a:r>
                      <a:endParaRPr lang="en-US" sz="1500" b="1" dirty="0">
                        <a:latin typeface="Times New Roman"/>
                        <a:ea typeface="Times New Roman"/>
                      </a:endParaRPr>
                    </a:p>
                  </a:txBody>
                  <a:tcPr marL="68580" marR="68580" marT="0" marB="0" anchor="ctr"/>
                </a:tc>
                <a:extLst>
                  <a:ext uri="{0D108BD9-81ED-4DB2-BD59-A6C34878D82A}">
                    <a16:rowId xmlns:a16="http://schemas.microsoft.com/office/drawing/2014/main" val="10004"/>
                  </a:ext>
                </a:extLst>
              </a:tr>
              <a:tr h="732231">
                <a:tc>
                  <a:txBody>
                    <a:bodyPr/>
                    <a:lstStyle/>
                    <a:p>
                      <a:pPr marL="0" marR="0" algn="ctr" rtl="1">
                        <a:spcBef>
                          <a:spcPts val="0"/>
                        </a:spcBef>
                        <a:spcAft>
                          <a:spcPts val="0"/>
                        </a:spcAft>
                      </a:pPr>
                      <a:r>
                        <a:rPr lang="fa-IR" sz="1500" b="1">
                          <a:latin typeface="Times New Roman"/>
                          <a:ea typeface="Times New Roman"/>
                          <a:cs typeface="B Zar"/>
                        </a:rPr>
                        <a:t>اندکس توده بدنی غیرطبیعی</a:t>
                      </a:r>
                      <a:endParaRPr lang="en-US" sz="1500" b="1">
                        <a:latin typeface="Times New Roman"/>
                        <a:ea typeface="Times New Roman"/>
                      </a:endParaRPr>
                    </a:p>
                  </a:txBody>
                  <a:tcPr marL="68580" marR="68580" marT="0" marB="0" anchor="ctr"/>
                </a:tc>
                <a:tc>
                  <a:txBody>
                    <a:bodyPr/>
                    <a:lstStyle/>
                    <a:p>
                      <a:pPr marL="0" marR="0" algn="ctr" rtl="1">
                        <a:spcBef>
                          <a:spcPts val="0"/>
                        </a:spcBef>
                        <a:spcAft>
                          <a:spcPts val="0"/>
                        </a:spcAft>
                      </a:pPr>
                      <a:r>
                        <a:rPr lang="fa-IR" sz="1500" b="1">
                          <a:latin typeface="Times New Roman"/>
                          <a:ea typeface="Times New Roman"/>
                          <a:cs typeface="B Zar"/>
                        </a:rPr>
                        <a:t>احتمال زایمان زودرس، کاهش رشد جنین، افزایش دیابت بارداری، پره اکلامپسی، جنین درشت و سزارین</a:t>
                      </a:r>
                      <a:endParaRPr lang="en-US" sz="1500" b="1">
                        <a:latin typeface="Times New Roman"/>
                        <a:ea typeface="Times New Roman"/>
                      </a:endParaRPr>
                    </a:p>
                  </a:txBody>
                  <a:tcPr marL="68580" marR="68580" marT="0" marB="0" anchor="ctr"/>
                </a:tc>
                <a:tc>
                  <a:txBody>
                    <a:bodyPr/>
                    <a:lstStyle/>
                    <a:p>
                      <a:pPr marL="0" marR="0" algn="ctr" rtl="1">
                        <a:spcBef>
                          <a:spcPts val="0"/>
                        </a:spcBef>
                        <a:spcAft>
                          <a:spcPts val="0"/>
                        </a:spcAft>
                      </a:pPr>
                      <a:r>
                        <a:rPr lang="fa-IR" sz="1500" b="1">
                          <a:latin typeface="Times New Roman"/>
                          <a:ea typeface="Times New Roman"/>
                          <a:cs typeface="B Zar"/>
                        </a:rPr>
                        <a:t>آموزش جهت تصحیح عادات غذایی و نزدیک شدن به نمایه طبیعی</a:t>
                      </a:r>
                      <a:endParaRPr lang="en-US" sz="1500" b="1">
                        <a:latin typeface="Times New Roman"/>
                        <a:ea typeface="Times New Roman"/>
                      </a:endParaRPr>
                    </a:p>
                  </a:txBody>
                  <a:tcPr marL="68580" marR="68580" marT="0" marB="0" anchor="ctr"/>
                </a:tc>
                <a:extLst>
                  <a:ext uri="{0D108BD9-81ED-4DB2-BD59-A6C34878D82A}">
                    <a16:rowId xmlns:a16="http://schemas.microsoft.com/office/drawing/2014/main" val="10005"/>
                  </a:ext>
                </a:extLst>
              </a:tr>
              <a:tr h="1922879">
                <a:tc>
                  <a:txBody>
                    <a:bodyPr/>
                    <a:lstStyle/>
                    <a:p>
                      <a:pPr marL="0" marR="0" algn="ctr" rtl="1">
                        <a:spcBef>
                          <a:spcPts val="0"/>
                        </a:spcBef>
                        <a:spcAft>
                          <a:spcPts val="0"/>
                        </a:spcAft>
                      </a:pPr>
                      <a:r>
                        <a:rPr lang="fa-IR" sz="1500" b="1" dirty="0">
                          <a:latin typeface="Times New Roman"/>
                          <a:ea typeface="Times New Roman"/>
                          <a:cs typeface="B Zar"/>
                        </a:rPr>
                        <a:t>مصرف سیگار و مواد مخدر، مصرف دارو</a:t>
                      </a:r>
                      <a:endParaRPr lang="en-US" sz="1500" b="1" dirty="0">
                        <a:latin typeface="Times New Roman"/>
                        <a:ea typeface="Times New Roman"/>
                      </a:endParaRPr>
                    </a:p>
                  </a:txBody>
                  <a:tcPr marL="68580" marR="68580" marT="0" marB="0" anchor="ctr"/>
                </a:tc>
                <a:tc>
                  <a:txBody>
                    <a:bodyPr/>
                    <a:lstStyle/>
                    <a:p>
                      <a:pPr marL="0" marR="0" algn="just" rtl="1">
                        <a:spcBef>
                          <a:spcPts val="0"/>
                        </a:spcBef>
                        <a:spcAft>
                          <a:spcPts val="0"/>
                        </a:spcAft>
                      </a:pPr>
                      <a:r>
                        <a:rPr lang="fa-IR" sz="1500" b="1" dirty="0">
                          <a:latin typeface="Times New Roman"/>
                          <a:ea typeface="Times New Roman"/>
                          <a:cs typeface="B Zar"/>
                        </a:rPr>
                        <a:t>افزایش احتمال آنمی، سقط، تأخیر رشد جنین، نوزاد کم وزن، مرگ جنین، دکولمان، زایمان زودرس، پارگی کیسه آب، پره اکلامپسی، دیابت، آلودگی به هپاتیت و ایدز (در مصرف مواد مخدر تزریقی)، اثرات نوزادی، سپتی سمی، شکاف کام، خونریزی داخل مغزی، هیپوگلیسمی و سایر عوارض ناشی از داروهای غیرمجاز</a:t>
                      </a:r>
                      <a:endParaRPr lang="en-US" sz="1500" b="1" dirty="0">
                        <a:latin typeface="Times New Roman"/>
                        <a:ea typeface="Times New Roman"/>
                      </a:endParaRPr>
                    </a:p>
                  </a:txBody>
                  <a:tcPr marL="68580" marR="68580" marT="0" marB="0" anchor="ctr"/>
                </a:tc>
                <a:tc>
                  <a:txBody>
                    <a:bodyPr/>
                    <a:lstStyle/>
                    <a:p>
                      <a:pPr marL="0" marR="0" algn="just" rtl="1">
                        <a:spcBef>
                          <a:spcPts val="0"/>
                        </a:spcBef>
                        <a:spcAft>
                          <a:spcPts val="0"/>
                        </a:spcAft>
                      </a:pPr>
                      <a:r>
                        <a:rPr lang="fa-IR" sz="1500" b="1" dirty="0">
                          <a:latin typeface="Times New Roman"/>
                          <a:ea typeface="Times New Roman"/>
                          <a:cs typeface="B Zar"/>
                        </a:rPr>
                        <a:t>- آموزش جهت ترک سیگار و مواد مخدر</a:t>
                      </a:r>
                      <a:endParaRPr lang="en-US" sz="1500" b="1" dirty="0">
                        <a:latin typeface="Times New Roman"/>
                        <a:ea typeface="Times New Roman"/>
                      </a:endParaRPr>
                    </a:p>
                    <a:p>
                      <a:pPr marL="0" marR="0" algn="just" rtl="1">
                        <a:spcBef>
                          <a:spcPts val="0"/>
                        </a:spcBef>
                        <a:spcAft>
                          <a:spcPts val="0"/>
                        </a:spcAft>
                      </a:pPr>
                      <a:r>
                        <a:rPr lang="fa-IR" sz="1500" b="1" dirty="0">
                          <a:latin typeface="Times New Roman"/>
                          <a:ea typeface="Times New Roman"/>
                          <a:cs typeface="B Zar"/>
                        </a:rPr>
                        <a:t>- ارجاع به پزشک جهت ترک</a:t>
                      </a:r>
                      <a:endParaRPr lang="en-US" sz="1500" b="1" dirty="0">
                        <a:latin typeface="Times New Roman"/>
                        <a:ea typeface="Times New Roman"/>
                      </a:endParaRPr>
                    </a:p>
                    <a:p>
                      <a:pPr marL="0" marR="0" algn="just" rtl="1">
                        <a:spcBef>
                          <a:spcPts val="0"/>
                        </a:spcBef>
                        <a:spcAft>
                          <a:spcPts val="0"/>
                        </a:spcAft>
                      </a:pPr>
                      <a:r>
                        <a:rPr lang="fa-IR" sz="1500" b="1" dirty="0">
                          <a:latin typeface="Times New Roman"/>
                          <a:ea typeface="Times New Roman"/>
                          <a:cs typeface="B Zar"/>
                        </a:rPr>
                        <a:t>- مصرف دارو مطابق نظر متخصص مربوطه</a:t>
                      </a:r>
                      <a:endParaRPr lang="en-US" sz="1500" b="1" dirty="0">
                        <a:latin typeface="Times New Roman"/>
                        <a:ea typeface="Times New Roman"/>
                      </a:endParaRPr>
                    </a:p>
                  </a:txBody>
                  <a:tcPr marL="68580" marR="68580" marT="0" marB="0" anchor="ctr"/>
                </a:tc>
                <a:extLst>
                  <a:ext uri="{0D108BD9-81ED-4DB2-BD59-A6C34878D82A}">
                    <a16:rowId xmlns:a16="http://schemas.microsoft.com/office/drawing/2014/main" val="10006"/>
                  </a:ext>
                </a:extLst>
              </a:tr>
            </a:tbl>
          </a:graphicData>
        </a:graphic>
      </p:graphicFrame>
      <p:sp>
        <p:nvSpPr>
          <p:cNvPr id="2" name="Slide Number Placeholder 1"/>
          <p:cNvSpPr>
            <a:spLocks noGrp="1"/>
          </p:cNvSpPr>
          <p:nvPr>
            <p:ph type="sldNum" sz="quarter" idx="12"/>
          </p:nvPr>
        </p:nvSpPr>
        <p:spPr/>
        <p:txBody>
          <a:bodyPr/>
          <a:lstStyle/>
          <a:p>
            <a:fld id="{5AD3FD2A-A446-4856-BEE1-B9ADBD030DDE}" type="slidenum">
              <a:rPr lang="fa-IR" smtClean="0"/>
              <a:t>14</a:t>
            </a:fld>
            <a:endParaRPr lang="fa-IR"/>
          </a:p>
        </p:txBody>
      </p:sp>
    </p:spTree>
    <p:extLst>
      <p:ext uri="{BB962C8B-B14F-4D97-AF65-F5344CB8AC3E}">
        <p14:creationId xmlns:p14="http://schemas.microsoft.com/office/powerpoint/2010/main" val="19570683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3554"/>
                                        </p:tgtEl>
                                        <p:attrNameLst>
                                          <p:attrName>style.visibility</p:attrName>
                                        </p:attrNameLst>
                                      </p:cBhvr>
                                      <p:to>
                                        <p:strVal val="visible"/>
                                      </p:to>
                                    </p:set>
                                    <p:anim to="" calcmode="lin" valueType="num">
                                      <p:cBhvr>
                                        <p:cTn id="7" dur="1" fill="hold"/>
                                        <p:tgtEl>
                                          <p:spTgt spid="2355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90069"/>
            <a:ext cx="10515600" cy="877476"/>
          </a:xfrm>
        </p:spPr>
        <p:txBody>
          <a:bodyPr>
            <a:normAutofit fontScale="90000"/>
          </a:bodyPr>
          <a:lstStyle/>
          <a:p>
            <a:r>
              <a:rPr lang="ar-SA" sz="3600" b="1" dirty="0"/>
              <a:t>ج ) دستورالعمل مراقبت پيش از بارداري :</a:t>
            </a:r>
            <a:br>
              <a:rPr lang="en-US" b="1" dirty="0"/>
            </a:br>
            <a:endParaRPr lang="fa-IR" dirty="0"/>
          </a:p>
        </p:txBody>
      </p:sp>
      <p:sp>
        <p:nvSpPr>
          <p:cNvPr id="3" name="Content Placeholder 2"/>
          <p:cNvSpPr>
            <a:spLocks noGrp="1"/>
          </p:cNvSpPr>
          <p:nvPr>
            <p:ph idx="1"/>
          </p:nvPr>
        </p:nvSpPr>
        <p:spPr/>
        <p:txBody>
          <a:bodyPr>
            <a:normAutofit lnSpcReduction="10000"/>
          </a:bodyPr>
          <a:lstStyle/>
          <a:p>
            <a:r>
              <a:rPr lang="ar-SA" b="1" dirty="0"/>
              <a:t>1- گرفتن شرح حال مراجعه كننده:</a:t>
            </a:r>
            <a:r>
              <a:rPr lang="ar-SA" dirty="0"/>
              <a:t> در گرفتن شرح حال موارد زير را مورد سئوال قرار دهيد. </a:t>
            </a:r>
            <a:endParaRPr lang="en-US" dirty="0"/>
          </a:p>
          <a:p>
            <a:pPr algn="just"/>
            <a:r>
              <a:rPr lang="ar-SA" b="1" i="1" dirty="0">
                <a:solidFill>
                  <a:schemeClr val="accent5">
                    <a:lumMod val="75000"/>
                  </a:schemeClr>
                </a:solidFill>
              </a:rPr>
              <a:t>تاريخچه پزشكي</a:t>
            </a:r>
            <a:r>
              <a:rPr lang="ar-SA" b="1" dirty="0">
                <a:solidFill>
                  <a:schemeClr val="accent5">
                    <a:lumMod val="75000"/>
                  </a:schemeClr>
                </a:solidFill>
              </a:rPr>
              <a:t> </a:t>
            </a:r>
            <a:r>
              <a:rPr lang="ar-SA" dirty="0"/>
              <a:t>: سابقه يا ابتلا فعلي به بيماريهاي زمينه اي مانند ديابت ، فشار خون بالا ، صرع ، بيماري كليوي ، كبدي ، قلبي (اختلالات دريچه اي و سيانوتيك ) ، اختلال انعقادي (ترومبوآمبولي ، هموفيلي) ، بيماريهاي بافت همبند، اختلالات رواني ، بيماريهاي ژنتيكي ، مصرف دارو ، عادات غذايي و سابقه جراحي .</a:t>
            </a:r>
            <a:endParaRPr lang="fa-IR" dirty="0"/>
          </a:p>
          <a:p>
            <a:pPr algn="just"/>
            <a:endParaRPr lang="en-US" dirty="0"/>
          </a:p>
          <a:p>
            <a:pPr algn="just"/>
            <a:r>
              <a:rPr lang="ar-SA" b="1" i="1" dirty="0">
                <a:solidFill>
                  <a:schemeClr val="accent5">
                    <a:lumMod val="75000"/>
                  </a:schemeClr>
                </a:solidFill>
              </a:rPr>
              <a:t>تاريخچه بارداري</a:t>
            </a:r>
            <a:r>
              <a:rPr lang="ar-SA" b="1" dirty="0">
                <a:solidFill>
                  <a:schemeClr val="accent5">
                    <a:lumMod val="75000"/>
                  </a:schemeClr>
                </a:solidFill>
              </a:rPr>
              <a:t>: </a:t>
            </a:r>
            <a:r>
              <a:rPr lang="ar-SA" dirty="0"/>
              <a:t>سابقه عوارض در بارداري و زايمان قبلي </a:t>
            </a:r>
            <a:endParaRPr lang="en-US" dirty="0"/>
          </a:p>
          <a:p>
            <a:pPr algn="just"/>
            <a:r>
              <a:rPr lang="ar-SA" b="1" i="1" dirty="0">
                <a:solidFill>
                  <a:schemeClr val="accent5">
                    <a:lumMod val="75000"/>
                  </a:schemeClr>
                </a:solidFill>
              </a:rPr>
              <a:t>تاريخچه خانوادگي</a:t>
            </a:r>
            <a:r>
              <a:rPr lang="ar-SA" b="1" dirty="0">
                <a:solidFill>
                  <a:schemeClr val="accent5">
                    <a:lumMod val="75000"/>
                  </a:schemeClr>
                </a:solidFill>
              </a:rPr>
              <a:t> : </a:t>
            </a:r>
            <a:r>
              <a:rPr lang="ar-SA" dirty="0"/>
              <a:t>ابتلا به بيماري زمينه اي ، عقب </a:t>
            </a:r>
            <a:r>
              <a:rPr lang="fa-IR" dirty="0"/>
              <a:t>م</a:t>
            </a:r>
            <a:r>
              <a:rPr lang="ar-SA" dirty="0"/>
              <a:t>ا</a:t>
            </a:r>
            <a:r>
              <a:rPr lang="fa-IR" dirty="0"/>
              <a:t>ن</a:t>
            </a:r>
            <a:r>
              <a:rPr lang="ar-SA" dirty="0"/>
              <a:t>دگي ذهني و نقايص مادرزادي در خانواده</a:t>
            </a:r>
            <a:endParaRPr lang="fa-IR" dirty="0"/>
          </a:p>
        </p:txBody>
      </p:sp>
      <p:sp>
        <p:nvSpPr>
          <p:cNvPr id="4" name="Slide Number Placeholder 3"/>
          <p:cNvSpPr>
            <a:spLocks noGrp="1"/>
          </p:cNvSpPr>
          <p:nvPr>
            <p:ph type="sldNum" sz="quarter" idx="12"/>
          </p:nvPr>
        </p:nvSpPr>
        <p:spPr/>
        <p:txBody>
          <a:bodyPr/>
          <a:lstStyle/>
          <a:p>
            <a:fld id="{5AD3FD2A-A446-4856-BEE1-B9ADBD030DDE}" type="slidenum">
              <a:rPr lang="fa-IR" smtClean="0"/>
              <a:t>15</a:t>
            </a:fld>
            <a:endParaRPr lang="fa-IR"/>
          </a:p>
        </p:txBody>
      </p:sp>
    </p:spTree>
    <p:extLst>
      <p:ext uri="{BB962C8B-B14F-4D97-AF65-F5344CB8AC3E}">
        <p14:creationId xmlns:p14="http://schemas.microsoft.com/office/powerpoint/2010/main" val="841652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a:xfrm>
            <a:off x="968828" y="2027671"/>
            <a:ext cx="10515600" cy="4830330"/>
          </a:xfrm>
        </p:spPr>
        <p:txBody>
          <a:bodyPr/>
          <a:lstStyle/>
          <a:p>
            <a:pPr algn="just"/>
            <a:r>
              <a:rPr lang="ar-SA" b="1" i="1" dirty="0">
                <a:solidFill>
                  <a:schemeClr val="accent5">
                    <a:lumMod val="75000"/>
                  </a:schemeClr>
                </a:solidFill>
              </a:rPr>
              <a:t>تاريخچه اجتماعي</a:t>
            </a:r>
            <a:r>
              <a:rPr lang="ar-SA" b="1" dirty="0">
                <a:solidFill>
                  <a:schemeClr val="accent5">
                    <a:lumMod val="75000"/>
                  </a:schemeClr>
                </a:solidFill>
              </a:rPr>
              <a:t> </a:t>
            </a:r>
            <a:r>
              <a:rPr lang="ar-SA" dirty="0">
                <a:solidFill>
                  <a:schemeClr val="accent5">
                    <a:lumMod val="75000"/>
                  </a:schemeClr>
                </a:solidFill>
              </a:rPr>
              <a:t>: </a:t>
            </a:r>
            <a:r>
              <a:rPr lang="ar-SA" dirty="0"/>
              <a:t>سن زير 18 سال و بالاي 35 سال ، فاصله گذاري كمتر از 3 سال ، بارداري چهارم و بالاتر ، مصرف سيگار و اعتياد به مواد مخدر و مشروبات الكلي، نمايه توده بدني غير طبيعي (</a:t>
            </a:r>
            <a:r>
              <a:rPr lang="en-US" dirty="0"/>
              <a:t>BMI</a:t>
            </a:r>
            <a:r>
              <a:rPr lang="ar-SA" dirty="0"/>
              <a:t> كمتر از19و بيشتر از29) و مادر داراي شغل سخت و سنگين (شامل كار طولاني مدت به صورت ايستاده ، قرار گرفتن در معرض تشعشعات راديواكتيو و اشعه ايكس و يا در معرض مواد شيميايي (حشره كش ، آزمايشگاه و ... ) و بالابودن حجم فعاليت جسمي به گونه اي كه موجب افزايش ضربان قلب و عرق كردن زياد شود)</a:t>
            </a:r>
            <a:endParaRPr lang="fa-IR" dirty="0"/>
          </a:p>
          <a:p>
            <a:pPr algn="just"/>
            <a:r>
              <a:rPr lang="ar-SA" b="1" dirty="0"/>
              <a:t>تذكر 1:</a:t>
            </a:r>
            <a:r>
              <a:rPr lang="ar-SA" dirty="0"/>
              <a:t> با توجه به اينكه بخش شرح حال فرم فاصله گذاري در حال حاضر براي انجام مراقبت قبل از بارداري كامل نمي باشد . لازم است در هنگام گرفتن شرح حال موارد مندرج در دستورالعمل (بخش شرح حال ) حتما" مورد سئوال قرار گيرند.</a:t>
            </a:r>
            <a:endParaRPr lang="en-US" dirty="0"/>
          </a:p>
          <a:p>
            <a:endParaRPr lang="fa-IR" dirty="0"/>
          </a:p>
        </p:txBody>
      </p:sp>
      <p:sp>
        <p:nvSpPr>
          <p:cNvPr id="4" name="Slide Number Placeholder 3"/>
          <p:cNvSpPr>
            <a:spLocks noGrp="1"/>
          </p:cNvSpPr>
          <p:nvPr>
            <p:ph type="sldNum" sz="quarter" idx="12"/>
          </p:nvPr>
        </p:nvSpPr>
        <p:spPr/>
        <p:txBody>
          <a:bodyPr/>
          <a:lstStyle/>
          <a:p>
            <a:fld id="{5AD3FD2A-A446-4856-BEE1-B9ADBD030DDE}" type="slidenum">
              <a:rPr lang="fa-IR" smtClean="0"/>
              <a:t>16</a:t>
            </a:fld>
            <a:endParaRPr lang="fa-IR"/>
          </a:p>
        </p:txBody>
      </p:sp>
    </p:spTree>
    <p:extLst>
      <p:ext uri="{BB962C8B-B14F-4D97-AF65-F5344CB8AC3E}">
        <p14:creationId xmlns:p14="http://schemas.microsoft.com/office/powerpoint/2010/main" val="4234831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a:xfrm>
            <a:off x="1676400" y="2506662"/>
            <a:ext cx="10515600" cy="4351338"/>
          </a:xfrm>
        </p:spPr>
        <p:txBody>
          <a:bodyPr/>
          <a:lstStyle/>
          <a:p>
            <a:r>
              <a:rPr lang="ar-SA" b="1" dirty="0"/>
              <a:t>2- انجام معاينه باليني كه شامل دو مرحله به شرح ذيل مي باشد :</a:t>
            </a:r>
            <a:endParaRPr lang="en-US" dirty="0"/>
          </a:p>
          <a:p>
            <a:r>
              <a:rPr lang="ar-SA" dirty="0"/>
              <a:t>الف ) كنترل قد و وزن ، نمايه توده بدني و فشار خون</a:t>
            </a:r>
            <a:endParaRPr lang="en-US" dirty="0"/>
          </a:p>
          <a:p>
            <a:r>
              <a:rPr lang="ar-SA" dirty="0"/>
              <a:t>ب ) انجام معاينه فيزيكي </a:t>
            </a:r>
            <a:endParaRPr lang="en-US" dirty="0"/>
          </a:p>
          <a:p>
            <a:r>
              <a:rPr lang="ar-SA" dirty="0">
                <a:solidFill>
                  <a:schemeClr val="accent5">
                    <a:lumMod val="75000"/>
                  </a:schemeClr>
                </a:solidFill>
              </a:rPr>
              <a:t>نمايه توده بدني : </a:t>
            </a:r>
            <a:r>
              <a:rPr lang="ar-SA" dirty="0"/>
              <a:t>با استفاده از ميزان وزن و قد ، نمايه توده بدني خانم (</a:t>
            </a:r>
            <a:r>
              <a:rPr lang="en-US" dirty="0"/>
              <a:t>BMI</a:t>
            </a:r>
            <a:r>
              <a:rPr lang="ar-SA" dirty="0"/>
              <a:t>) را محاسبه كنيد (حدود طبيعي بدني بين 20 تا 26 است .) و مقدار آن را در گوشه سمت چپ وبالاي فرم فاصله گذاري به شكل زير ثبت نماييد.</a:t>
            </a:r>
            <a:endParaRPr lang="en-US" dirty="0"/>
          </a:p>
          <a:p>
            <a:r>
              <a:rPr lang="ar-SA" baseline="-25000"/>
              <a:t>٢</a:t>
            </a:r>
            <a:r>
              <a:rPr lang="ar-SA"/>
              <a:t> </a:t>
            </a:r>
            <a:r>
              <a:rPr lang="ar-SA" baseline="-25000" dirty="0"/>
              <a:t>(قد(متر))/</a:t>
            </a:r>
            <a:r>
              <a:rPr lang="ar-SA" baseline="30000" dirty="0"/>
              <a:t> وزن(كيلوگرم) </a:t>
            </a:r>
            <a:r>
              <a:rPr lang="ar-SA" dirty="0"/>
              <a:t>=</a:t>
            </a:r>
            <a:r>
              <a:rPr lang="ar-SA" baseline="30000" dirty="0"/>
              <a:t> </a:t>
            </a:r>
            <a:r>
              <a:rPr lang="en-US" dirty="0"/>
              <a:t>BMI</a:t>
            </a:r>
          </a:p>
          <a:p>
            <a:r>
              <a:rPr lang="ar-SA" dirty="0"/>
              <a:t>فشار خون مادر را اندازه گيري كنيد . فشار خون </a:t>
            </a:r>
            <a:r>
              <a:rPr lang="fa-IR" dirty="0"/>
              <a:t>14</a:t>
            </a:r>
            <a:r>
              <a:rPr lang="ar-SA" dirty="0"/>
              <a:t>0/</a:t>
            </a:r>
            <a:r>
              <a:rPr lang="fa-IR" dirty="0"/>
              <a:t>9</a:t>
            </a:r>
            <a:r>
              <a:rPr lang="ar-SA" dirty="0"/>
              <a:t>0 ميليمتر جيوه و بالاتر </a:t>
            </a:r>
            <a:r>
              <a:rPr lang="ar-SA" b="1" dirty="0"/>
              <a:t>« فشار خون بالا»</a:t>
            </a:r>
            <a:r>
              <a:rPr lang="ar-SA" dirty="0"/>
              <a:t> است.</a:t>
            </a:r>
            <a:endParaRPr lang="en-US" dirty="0"/>
          </a:p>
          <a:p>
            <a:endParaRPr lang="fa-IR" dirty="0"/>
          </a:p>
        </p:txBody>
      </p:sp>
      <p:pic>
        <p:nvPicPr>
          <p:cNvPr id="4" name="Picture 2" descr="http://mamanaplus.com/wp-content/uploads/2017/12/388973_787.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5942" y="-1312863"/>
            <a:ext cx="3810000" cy="3819525"/>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5AD3FD2A-A446-4856-BEE1-B9ADBD030DDE}" type="slidenum">
              <a:rPr lang="fa-IR" smtClean="0"/>
              <a:t>17</a:t>
            </a:fld>
            <a:endParaRPr lang="fa-IR"/>
          </a:p>
        </p:txBody>
      </p:sp>
    </p:spTree>
    <p:extLst>
      <p:ext uri="{BB962C8B-B14F-4D97-AF65-F5344CB8AC3E}">
        <p14:creationId xmlns:p14="http://schemas.microsoft.com/office/powerpoint/2010/main" val="4517529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lnSpcReduction="10000"/>
          </a:bodyPr>
          <a:lstStyle/>
          <a:p>
            <a:r>
              <a:rPr lang="ar-SA" b="1" dirty="0"/>
              <a:t>براي انجام معاينه فيزيكي به شرح زير اقدام كنيد.</a:t>
            </a:r>
            <a:endParaRPr lang="en-US" dirty="0"/>
          </a:p>
          <a:p>
            <a:pPr lvl="0"/>
            <a:r>
              <a:rPr lang="ar-SA" dirty="0"/>
              <a:t>بررسي صلبيه ، از نظر زردي و ملتحمه چشم ، از نظر كم خوني</a:t>
            </a:r>
            <a:endParaRPr lang="en-US" dirty="0"/>
          </a:p>
          <a:p>
            <a:pPr lvl="0"/>
            <a:r>
              <a:rPr lang="ar-SA" dirty="0"/>
              <a:t>بررسي پوست از نظر وجود ضايعه</a:t>
            </a:r>
            <a:endParaRPr lang="en-US" dirty="0"/>
          </a:p>
          <a:p>
            <a:pPr lvl="0"/>
            <a:r>
              <a:rPr lang="ar-SA" dirty="0"/>
              <a:t>لمس تورم واندازه غده تيروئيد از نظر گواتر يا ندولهاي تيروئيد</a:t>
            </a:r>
            <a:endParaRPr lang="en-US" dirty="0"/>
          </a:p>
          <a:p>
            <a:pPr lvl="0"/>
            <a:r>
              <a:rPr lang="ar-SA" dirty="0"/>
              <a:t>سمع قلب و ريه</a:t>
            </a:r>
            <a:endParaRPr lang="en-US" dirty="0"/>
          </a:p>
          <a:p>
            <a:pPr lvl="0"/>
            <a:r>
              <a:rPr lang="ar-SA" dirty="0"/>
              <a:t>معاينه پستانها</a:t>
            </a:r>
            <a:endParaRPr lang="en-US" dirty="0"/>
          </a:p>
          <a:p>
            <a:pPr lvl="0"/>
            <a:r>
              <a:rPr lang="ar-SA" dirty="0"/>
              <a:t>لمس شكم از نظر بررسي اندازه كبد وطحال وبررسي شكم از نظر وجود اسكار (برش جراحي)</a:t>
            </a:r>
            <a:endParaRPr lang="en-US" dirty="0"/>
          </a:p>
          <a:p>
            <a:pPr lvl="0"/>
            <a:r>
              <a:rPr lang="ar-SA" dirty="0"/>
              <a:t>بررسي اندامهاي تحتاني از نظر وجود واريس و ادم</a:t>
            </a:r>
            <a:endParaRPr lang="en-US" dirty="0"/>
          </a:p>
          <a:p>
            <a:endParaRPr lang="fa-IR" dirty="0"/>
          </a:p>
        </p:txBody>
      </p:sp>
      <p:sp>
        <p:nvSpPr>
          <p:cNvPr id="4" name="Slide Number Placeholder 3"/>
          <p:cNvSpPr>
            <a:spLocks noGrp="1"/>
          </p:cNvSpPr>
          <p:nvPr>
            <p:ph type="sldNum" sz="quarter" idx="12"/>
          </p:nvPr>
        </p:nvSpPr>
        <p:spPr/>
        <p:txBody>
          <a:bodyPr/>
          <a:lstStyle/>
          <a:p>
            <a:fld id="{5AD3FD2A-A446-4856-BEE1-B9ADBD030DDE}" type="slidenum">
              <a:rPr lang="fa-IR" smtClean="0"/>
              <a:t>18</a:t>
            </a:fld>
            <a:endParaRPr lang="fa-IR"/>
          </a:p>
        </p:txBody>
      </p:sp>
    </p:spTree>
    <p:extLst>
      <p:ext uri="{BB962C8B-B14F-4D97-AF65-F5344CB8AC3E}">
        <p14:creationId xmlns:p14="http://schemas.microsoft.com/office/powerpoint/2010/main" val="1136991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838200" y="2229386"/>
            <a:ext cx="10515600" cy="4351338"/>
          </a:xfrm>
        </p:spPr>
        <p:txBody>
          <a:bodyPr/>
          <a:lstStyle/>
          <a:p>
            <a:r>
              <a:rPr lang="ar-SA" b="1" dirty="0"/>
              <a:t> -  معاينه لگني شامل :</a:t>
            </a:r>
            <a:endParaRPr lang="en-US" dirty="0"/>
          </a:p>
          <a:p>
            <a:pPr algn="just"/>
            <a:r>
              <a:rPr lang="ar-SA" dirty="0"/>
              <a:t>الف ) بررسي وضعيت ظاهري لگن از نظر تغيير شكلهاي محسوس مانند راشيتيسم ، فلج بودن ، اسكوليوزيس و وضعيت ناحيه تناسلي از نظر هرپس و يا ساير ضايعات</a:t>
            </a:r>
            <a:endParaRPr lang="fa-IR" dirty="0"/>
          </a:p>
          <a:p>
            <a:pPr algn="just"/>
            <a:endParaRPr lang="en-US" dirty="0"/>
          </a:p>
          <a:p>
            <a:pPr algn="just"/>
            <a:r>
              <a:rPr lang="ar-SA" dirty="0"/>
              <a:t>ب ) معاينه واژينال به منظور بررسي عفونتها ، تومورها ، انجام پاپ اسمير ، معاينه رحم وضمائم آن</a:t>
            </a:r>
            <a:endParaRPr lang="fa-IR" dirty="0"/>
          </a:p>
          <a:p>
            <a:pPr algn="just"/>
            <a:endParaRPr lang="en-US" dirty="0"/>
          </a:p>
          <a:p>
            <a:r>
              <a:rPr lang="ar-SA" dirty="0"/>
              <a:t>تذكر 2 : انجام معاينه فيزيكي توسط </a:t>
            </a:r>
            <a:r>
              <a:rPr lang="ar-SA" dirty="0">
                <a:solidFill>
                  <a:schemeClr val="accent5">
                    <a:lumMod val="75000"/>
                  </a:schemeClr>
                </a:solidFill>
              </a:rPr>
              <a:t>پزشك يا ماما </a:t>
            </a:r>
            <a:r>
              <a:rPr lang="ar-SA" dirty="0"/>
              <a:t>صورت مي پذيرد.</a:t>
            </a:r>
            <a:endParaRPr lang="fa-IR" dirty="0"/>
          </a:p>
        </p:txBody>
      </p:sp>
      <p:sp>
        <p:nvSpPr>
          <p:cNvPr id="4" name="Slide Number Placeholder 3"/>
          <p:cNvSpPr>
            <a:spLocks noGrp="1"/>
          </p:cNvSpPr>
          <p:nvPr>
            <p:ph type="sldNum" sz="quarter" idx="12"/>
          </p:nvPr>
        </p:nvSpPr>
        <p:spPr/>
        <p:txBody>
          <a:bodyPr/>
          <a:lstStyle/>
          <a:p>
            <a:fld id="{5AD3FD2A-A446-4856-BEE1-B9ADBD030DDE}" type="slidenum">
              <a:rPr lang="fa-IR" smtClean="0"/>
              <a:t>19</a:t>
            </a:fld>
            <a:endParaRPr lang="fa-IR"/>
          </a:p>
        </p:txBody>
      </p:sp>
    </p:spTree>
    <p:extLst>
      <p:ext uri="{BB962C8B-B14F-4D97-AF65-F5344CB8AC3E}">
        <p14:creationId xmlns:p14="http://schemas.microsoft.com/office/powerpoint/2010/main" val="2238846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205" y="0"/>
            <a:ext cx="10515600" cy="1325563"/>
          </a:xfrm>
        </p:spPr>
        <p:txBody>
          <a:bodyPr/>
          <a:lstStyle/>
          <a:p>
            <a:r>
              <a:rPr lang="ar-SA" dirty="0"/>
              <a:t>مقدمه</a:t>
            </a:r>
            <a:endParaRPr lang="fa-IR" dirty="0"/>
          </a:p>
        </p:txBody>
      </p:sp>
      <p:sp>
        <p:nvSpPr>
          <p:cNvPr id="3" name="Content Placeholder 2"/>
          <p:cNvSpPr>
            <a:spLocks noGrp="1"/>
          </p:cNvSpPr>
          <p:nvPr>
            <p:ph idx="1"/>
          </p:nvPr>
        </p:nvSpPr>
        <p:spPr>
          <a:xfrm>
            <a:off x="1415433" y="1150751"/>
            <a:ext cx="10515600" cy="5532437"/>
          </a:xfrm>
        </p:spPr>
        <p:txBody>
          <a:bodyPr>
            <a:normAutofit/>
          </a:bodyPr>
          <a:lstStyle/>
          <a:p>
            <a:r>
              <a:rPr lang="ar-SA" b="1" dirty="0">
                <a:cs typeface="B Nazanin" pitchFamily="2" charset="-78"/>
              </a:rPr>
              <a:t>در بسياري از كشورهاي در حال توسعه عوارض دوران بارداري و زايمان علت اصلي مرگ زنان در سنين بارداري محسوب مي شوند</a:t>
            </a:r>
            <a:r>
              <a:rPr lang="en-US" b="1" dirty="0">
                <a:cs typeface="B Nazanin" pitchFamily="2" charset="-78"/>
              </a:rPr>
              <a:t>.</a:t>
            </a:r>
          </a:p>
          <a:p>
            <a:r>
              <a:rPr lang="ar-SA" b="1" dirty="0">
                <a:cs typeface="B Nazanin" pitchFamily="2" charset="-78"/>
              </a:rPr>
              <a:t> در </a:t>
            </a:r>
            <a:r>
              <a:rPr lang="ar-SA" b="1" dirty="0">
                <a:solidFill>
                  <a:srgbClr val="FF0000"/>
                </a:solidFill>
                <a:cs typeface="B Nazanin" pitchFamily="2" charset="-78"/>
              </a:rPr>
              <a:t>هر دقيقه بيش از يك </a:t>
            </a:r>
            <a:r>
              <a:rPr lang="ar-SA" b="1" dirty="0">
                <a:cs typeface="B Nazanin" pitchFamily="2" charset="-78"/>
              </a:rPr>
              <a:t>مادر به دليل عوارض بارداري و زايمان جان خود را از دست </a:t>
            </a:r>
            <a:r>
              <a:rPr lang="fa-IR" b="1" dirty="0">
                <a:cs typeface="B Nazanin" pitchFamily="2" charset="-78"/>
              </a:rPr>
              <a:t>میدهد.</a:t>
            </a:r>
          </a:p>
          <a:p>
            <a:r>
              <a:rPr lang="ar-SA" b="1" dirty="0">
                <a:cs typeface="B Nazanin" pitchFamily="2" charset="-78"/>
              </a:rPr>
              <a:t> به طور كلي </a:t>
            </a:r>
            <a:r>
              <a:rPr lang="ar-SA" b="1" dirty="0">
                <a:solidFill>
                  <a:srgbClr val="FF0000"/>
                </a:solidFill>
                <a:cs typeface="B Nazanin" pitchFamily="2" charset="-78"/>
              </a:rPr>
              <a:t>585000</a:t>
            </a:r>
            <a:r>
              <a:rPr lang="ar-SA" b="1" dirty="0">
                <a:cs typeface="B Nazanin" pitchFamily="2" charset="-78"/>
              </a:rPr>
              <a:t> مادر به همين دليل در هر سال از بين مي روند . </a:t>
            </a:r>
            <a:endParaRPr lang="fa-IR" b="1" dirty="0">
              <a:cs typeface="B Nazanin" pitchFamily="2" charset="-78"/>
            </a:endParaRPr>
          </a:p>
          <a:p>
            <a:pPr algn="just"/>
            <a:br>
              <a:rPr lang="ar-SA" b="1" dirty="0"/>
            </a:br>
            <a:r>
              <a:rPr lang="ar-SA" b="1" dirty="0">
                <a:cs typeface="B Nazanin" pitchFamily="2" charset="-78"/>
              </a:rPr>
              <a:t>علاوه بر مرگهاي ناشي از عوارض دوران بارداري و زايمان در هر سال زنان با بيش </a:t>
            </a:r>
            <a:r>
              <a:rPr lang="ar-SA" b="1" dirty="0">
                <a:solidFill>
                  <a:srgbClr val="FF0000"/>
                </a:solidFill>
                <a:cs typeface="B Nazanin" pitchFamily="2" charset="-78"/>
              </a:rPr>
              <a:t>از 50 ميليون </a:t>
            </a:r>
            <a:r>
              <a:rPr lang="ar-SA" b="1" dirty="0">
                <a:cs typeface="B Nazanin" pitchFamily="2" charset="-78"/>
              </a:rPr>
              <a:t>مشكلات بهداشتي مرتبط با بارداري روبرو مي باشند</a:t>
            </a:r>
            <a:r>
              <a:rPr lang="ar-SA" b="1" dirty="0"/>
              <a:t>.</a:t>
            </a:r>
            <a:endParaRPr lang="fa-IR" b="1" dirty="0"/>
          </a:p>
          <a:p>
            <a:pPr algn="just"/>
            <a:endParaRPr lang="fa-IR" b="1" dirty="0"/>
          </a:p>
          <a:p>
            <a:pPr algn="just"/>
            <a:r>
              <a:rPr lang="ar-SA" b="1" dirty="0"/>
              <a:t> </a:t>
            </a:r>
            <a:r>
              <a:rPr lang="ar-SA" b="1" dirty="0">
                <a:cs typeface="B Nazanin" pitchFamily="2" charset="-78"/>
              </a:rPr>
              <a:t>به طور تقريب ، حدود </a:t>
            </a:r>
            <a:r>
              <a:rPr lang="ar-SA" b="1" dirty="0">
                <a:solidFill>
                  <a:srgbClr val="FF0000"/>
                </a:solidFill>
                <a:cs typeface="B Nazanin" pitchFamily="2" charset="-78"/>
              </a:rPr>
              <a:t>300</a:t>
            </a:r>
            <a:r>
              <a:rPr lang="ar-SA" b="1" dirty="0">
                <a:cs typeface="B Nazanin" pitchFamily="2" charset="-78"/>
              </a:rPr>
              <a:t> ميليون نفر زن ، بيش از يك </a:t>
            </a:r>
            <a:r>
              <a:rPr lang="ar-SA" b="1" dirty="0">
                <a:solidFill>
                  <a:srgbClr val="FF0000"/>
                </a:solidFill>
                <a:cs typeface="B Nazanin" pitchFamily="2" charset="-78"/>
              </a:rPr>
              <a:t>چهارم زنان </a:t>
            </a:r>
            <a:r>
              <a:rPr lang="ar-SA" b="1" dirty="0">
                <a:cs typeface="B Nazanin" pitchFamily="2" charset="-78"/>
              </a:rPr>
              <a:t>بالغ كشورهاي در حال توسعه ، از بيماريها و جراحات حاد يا مزمن مرتبط با حاملگي و زايمان رنج مي برند.</a:t>
            </a:r>
            <a:endParaRPr lang="en-US" b="1" dirty="0">
              <a:cs typeface="B Nazanin" pitchFamily="2" charset="-78"/>
            </a:endParaRPr>
          </a:p>
          <a:p>
            <a:endParaRPr lang="fa-I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6894"/>
            <a:ext cx="1857499" cy="1869142"/>
          </a:xfrm>
          <a:prstGeom prst="rect">
            <a:avLst/>
          </a:prstGeom>
        </p:spPr>
      </p:pic>
      <p:sp>
        <p:nvSpPr>
          <p:cNvPr id="5" name="Slide Number Placeholder 4"/>
          <p:cNvSpPr>
            <a:spLocks noGrp="1"/>
          </p:cNvSpPr>
          <p:nvPr>
            <p:ph type="sldNum" sz="quarter" idx="12"/>
          </p:nvPr>
        </p:nvSpPr>
        <p:spPr/>
        <p:txBody>
          <a:bodyPr/>
          <a:lstStyle/>
          <a:p>
            <a:fld id="{5AD3FD2A-A446-4856-BEE1-B9ADBD030DDE}" type="slidenum">
              <a:rPr lang="fa-IR" smtClean="0"/>
              <a:t>2</a:t>
            </a:fld>
            <a:endParaRPr lang="fa-IR"/>
          </a:p>
        </p:txBody>
      </p:sp>
    </p:spTree>
    <p:extLst>
      <p:ext uri="{BB962C8B-B14F-4D97-AF65-F5344CB8AC3E}">
        <p14:creationId xmlns:p14="http://schemas.microsoft.com/office/powerpoint/2010/main" val="7738010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ar-SA" b="1" dirty="0"/>
              <a:t>3- توصيه جهت انجام آزمايشات يا بررسي هاي تكميلي :</a:t>
            </a:r>
            <a:endParaRPr lang="en-US" b="1" dirty="0"/>
          </a:p>
          <a:p>
            <a:pPr algn="just"/>
            <a:r>
              <a:rPr lang="ar-SA" dirty="0"/>
              <a:t>پاپ اسمير : در خانمي كه حداقل سه سال از آخرين پاپ اسمير او گذشته باشد يا براساس تمايل شخصي ، از دهانه رحم نمونه بگيريد .</a:t>
            </a:r>
            <a:endParaRPr lang="fa-IR" dirty="0"/>
          </a:p>
          <a:p>
            <a:endParaRPr lang="en-US" dirty="0"/>
          </a:p>
          <a:p>
            <a:pPr algn="just"/>
            <a:r>
              <a:rPr lang="fa-IR" dirty="0"/>
              <a:t>آ</a:t>
            </a:r>
            <a:r>
              <a:rPr lang="ar-SA" dirty="0"/>
              <a:t>زمايشهاي پيش از بارداري : تعيين گروه خون و ارهاش ، اندازه گيري هموگلوبين و هماتوكريت ، قند خون ناشتا ، كامل ادرار ، </a:t>
            </a:r>
            <a:r>
              <a:rPr lang="en-US" dirty="0"/>
              <a:t>VDRL</a:t>
            </a:r>
            <a:r>
              <a:rPr lang="ar-SA" dirty="0"/>
              <a:t> ، تيتر سرخجه و سنجش آنتي ژن و ويروس هپاتيت ب را توصيه كنيد.</a:t>
            </a:r>
            <a:endParaRPr lang="fa-IR" dirty="0"/>
          </a:p>
          <a:p>
            <a:endParaRPr lang="en-US" dirty="0"/>
          </a:p>
          <a:p>
            <a:r>
              <a:rPr lang="ar-SA" dirty="0"/>
              <a:t>تذكر 3 : هزينه آزمايشات به عهده مراجعه كننده مي باشد.</a:t>
            </a:r>
            <a:endParaRPr lang="en-US" dirty="0"/>
          </a:p>
          <a:p>
            <a:endParaRPr lang="fa-IR" dirty="0"/>
          </a:p>
        </p:txBody>
      </p:sp>
      <p:sp>
        <p:nvSpPr>
          <p:cNvPr id="4" name="Slide Number Placeholder 3"/>
          <p:cNvSpPr>
            <a:spLocks noGrp="1"/>
          </p:cNvSpPr>
          <p:nvPr>
            <p:ph type="sldNum" sz="quarter" idx="12"/>
          </p:nvPr>
        </p:nvSpPr>
        <p:spPr/>
        <p:txBody>
          <a:bodyPr/>
          <a:lstStyle/>
          <a:p>
            <a:fld id="{5AD3FD2A-A446-4856-BEE1-B9ADBD030DDE}" type="slidenum">
              <a:rPr lang="fa-IR" smtClean="0"/>
              <a:t>20</a:t>
            </a:fld>
            <a:endParaRPr lang="fa-IR"/>
          </a:p>
        </p:txBody>
      </p:sp>
    </p:spTree>
    <p:extLst>
      <p:ext uri="{BB962C8B-B14F-4D97-AF65-F5344CB8AC3E}">
        <p14:creationId xmlns:p14="http://schemas.microsoft.com/office/powerpoint/2010/main" val="11150941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200" b="1" dirty="0">
                <a:solidFill>
                  <a:schemeClr val="accent1">
                    <a:lumMod val="75000"/>
                  </a:schemeClr>
                </a:solidFill>
              </a:rPr>
              <a:t>بررسی آزمایشات :</a:t>
            </a:r>
          </a:p>
        </p:txBody>
      </p:sp>
      <p:sp>
        <p:nvSpPr>
          <p:cNvPr id="3" name="Content Placeholder 2"/>
          <p:cNvSpPr>
            <a:spLocks noGrp="1"/>
          </p:cNvSpPr>
          <p:nvPr>
            <p:ph idx="1"/>
          </p:nvPr>
        </p:nvSpPr>
        <p:spPr/>
        <p:txBody>
          <a:bodyPr/>
          <a:lstStyle/>
          <a:p>
            <a:r>
              <a:rPr lang="fa-IR" b="1" dirty="0">
                <a:cs typeface="B Nazanin" pitchFamily="2" charset="-78"/>
              </a:rPr>
              <a:t>1-</a:t>
            </a:r>
            <a:r>
              <a:rPr lang="en-US" b="1" dirty="0">
                <a:cs typeface="B Nazanin" pitchFamily="2" charset="-78"/>
              </a:rPr>
              <a:t>FBS</a:t>
            </a:r>
            <a:r>
              <a:rPr lang="fa-IR" b="1" dirty="0">
                <a:cs typeface="B Nazanin" pitchFamily="2" charset="-78"/>
              </a:rPr>
              <a:t> بزرگتریا مساوی126=دیابت آشکار، تکرار آزمایش یک هفته بعد،درصورت بالابودن، ارجاع به متخصص داخلی </a:t>
            </a:r>
          </a:p>
          <a:p>
            <a:r>
              <a:rPr lang="fa-IR" b="1" dirty="0">
                <a:cs typeface="B Nazanin" pitchFamily="2" charset="-78"/>
              </a:rPr>
              <a:t>2-</a:t>
            </a:r>
            <a:r>
              <a:rPr lang="en-US" b="1" dirty="0">
                <a:cs typeface="B Nazanin" pitchFamily="2" charset="-78"/>
              </a:rPr>
              <a:t>FBS</a:t>
            </a:r>
            <a:r>
              <a:rPr lang="fa-IR" b="1" dirty="0">
                <a:cs typeface="B Nazanin" pitchFamily="2" charset="-78"/>
              </a:rPr>
              <a:t> 100 تا 125= پره دیابت ، توصیه به داشتن تغذیه مناسب و فعالیت فیزیکی ؛ تکراریکماه بعد </a:t>
            </a:r>
          </a:p>
          <a:p>
            <a:r>
              <a:rPr lang="fa-IR" b="1" dirty="0">
                <a:cs typeface="B Nazanin" pitchFamily="2" charset="-78"/>
              </a:rPr>
              <a:t>3-</a:t>
            </a:r>
            <a:r>
              <a:rPr lang="en-US" b="1" dirty="0" err="1">
                <a:cs typeface="B Nazanin" pitchFamily="2" charset="-78"/>
              </a:rPr>
              <a:t>Hb</a:t>
            </a:r>
            <a:r>
              <a:rPr lang="fa-IR" b="1" dirty="0">
                <a:cs typeface="B Nazanin" pitchFamily="2" charset="-78"/>
              </a:rPr>
              <a:t> کمتر از 12=کم خونی، بررسی علت و درمان </a:t>
            </a:r>
          </a:p>
          <a:p>
            <a:r>
              <a:rPr lang="fa-IR" b="1" dirty="0">
                <a:cs typeface="B Nazanin" pitchFamily="2" charset="-78"/>
              </a:rPr>
              <a:t>4-پلاکت کمتر از 100000=غیر طبیعی؛ ارجاع غیرفوری به متخصص داخلی </a:t>
            </a:r>
          </a:p>
          <a:p>
            <a:r>
              <a:rPr lang="fa-IR" b="1" dirty="0">
                <a:cs typeface="B Nazanin" pitchFamily="2" charset="-78"/>
              </a:rPr>
              <a:t>5-</a:t>
            </a:r>
            <a:r>
              <a:rPr lang="en-US" b="1" dirty="0">
                <a:cs typeface="B Nazanin" pitchFamily="2" charset="-78"/>
              </a:rPr>
              <a:t>MCV&lt;80</a:t>
            </a:r>
            <a:r>
              <a:rPr lang="fa-IR" b="1" dirty="0">
                <a:cs typeface="B Nazanin" pitchFamily="2" charset="-78"/>
              </a:rPr>
              <a:t> و</a:t>
            </a:r>
            <a:r>
              <a:rPr lang="en-US" b="1" dirty="0">
                <a:cs typeface="B Nazanin" pitchFamily="2" charset="-78"/>
              </a:rPr>
              <a:t>MCH&lt;27</a:t>
            </a:r>
            <a:r>
              <a:rPr lang="fa-IR" b="1" dirty="0">
                <a:cs typeface="B Nazanin" pitchFamily="2" charset="-78"/>
              </a:rPr>
              <a:t>=تالاسمی مینور،بررسی همسر از نظر تالاسمی مینور ودر</a:t>
            </a:r>
          </a:p>
          <a:p>
            <a:r>
              <a:rPr lang="fa-IR" b="1" dirty="0">
                <a:cs typeface="B Nazanin" pitchFamily="2" charset="-78"/>
              </a:rPr>
              <a:t> صورت غیر طبیعی بودن ارجاع به مرکز مشاوره ژنتیک </a:t>
            </a:r>
          </a:p>
          <a:p>
            <a:endParaRPr lang="fa-IR" dirty="0"/>
          </a:p>
        </p:txBody>
      </p:sp>
      <p:sp>
        <p:nvSpPr>
          <p:cNvPr id="4" name="Slide Number Placeholder 3"/>
          <p:cNvSpPr>
            <a:spLocks noGrp="1"/>
          </p:cNvSpPr>
          <p:nvPr>
            <p:ph type="sldNum" sz="quarter" idx="12"/>
          </p:nvPr>
        </p:nvSpPr>
        <p:spPr/>
        <p:txBody>
          <a:bodyPr/>
          <a:lstStyle/>
          <a:p>
            <a:fld id="{5AD3FD2A-A446-4856-BEE1-B9ADBD030DDE}" type="slidenum">
              <a:rPr lang="fa-IR" smtClean="0"/>
              <a:t>21</a:t>
            </a:fld>
            <a:endParaRPr lang="fa-IR"/>
          </a:p>
        </p:txBody>
      </p:sp>
    </p:spTree>
    <p:extLst>
      <p:ext uri="{BB962C8B-B14F-4D97-AF65-F5344CB8AC3E}">
        <p14:creationId xmlns:p14="http://schemas.microsoft.com/office/powerpoint/2010/main" val="731425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200" b="1" dirty="0">
                <a:solidFill>
                  <a:schemeClr val="accent1">
                    <a:lumMod val="75000"/>
                  </a:schemeClr>
                </a:solidFill>
                <a:cs typeface="B Nazanin" pitchFamily="2" charset="-78"/>
              </a:rPr>
              <a:t>بررسی آزمایشات :</a:t>
            </a:r>
            <a:endParaRPr lang="fa-IR" sz="3200" dirty="0">
              <a:cs typeface="B Nazanin" pitchFamily="2" charset="-78"/>
            </a:endParaRPr>
          </a:p>
        </p:txBody>
      </p:sp>
      <p:sp>
        <p:nvSpPr>
          <p:cNvPr id="3" name="Content Placeholder 2"/>
          <p:cNvSpPr>
            <a:spLocks noGrp="1"/>
          </p:cNvSpPr>
          <p:nvPr>
            <p:ph idx="1"/>
          </p:nvPr>
        </p:nvSpPr>
        <p:spPr/>
        <p:txBody>
          <a:bodyPr/>
          <a:lstStyle/>
          <a:p>
            <a:pPr algn="just"/>
            <a:r>
              <a:rPr lang="fa-IR" b="1" dirty="0">
                <a:cs typeface="B Nazanin" pitchFamily="2" charset="-78"/>
              </a:rPr>
              <a:t>6-0/2&gt;</a:t>
            </a:r>
            <a:r>
              <a:rPr lang="en-US" b="1" dirty="0">
                <a:cs typeface="B Nazanin" pitchFamily="2" charset="-78"/>
              </a:rPr>
              <a:t>TSH</a:t>
            </a:r>
            <a:r>
              <a:rPr lang="fa-IR" b="1" dirty="0">
                <a:cs typeface="B Nazanin" pitchFamily="2" charset="-78"/>
              </a:rPr>
              <a:t>&gt;2/9=پرکاری و کم کاری تیروئید،ارجاع غیر فوری به متخصص داخلی</a:t>
            </a:r>
          </a:p>
          <a:p>
            <a:pPr algn="just"/>
            <a:r>
              <a:rPr lang="fa-IR" b="1" dirty="0">
                <a:cs typeface="B Nazanin" pitchFamily="2" charset="-78"/>
              </a:rPr>
              <a:t>7-تیترآنتی بادی ضدسرخجه،منفی=عدم ایمنی    مثبت=ایمنی </a:t>
            </a:r>
          </a:p>
          <a:p>
            <a:pPr algn="just"/>
            <a:r>
              <a:rPr lang="fa-IR" b="1" dirty="0">
                <a:cs typeface="B Nazanin" pitchFamily="2" charset="-78"/>
              </a:rPr>
              <a:t>8-</a:t>
            </a:r>
            <a:r>
              <a:rPr lang="en-US" b="1" dirty="0">
                <a:cs typeface="B Nazanin" pitchFamily="2" charset="-78"/>
              </a:rPr>
              <a:t>VDRL</a:t>
            </a:r>
            <a:r>
              <a:rPr lang="fa-IR" b="1" dirty="0">
                <a:cs typeface="B Nazanin" pitchFamily="2" charset="-78"/>
              </a:rPr>
              <a:t> =بیماری مقاربتی،انجام تست</a:t>
            </a:r>
            <a:r>
              <a:rPr lang="en-US" b="1" dirty="0">
                <a:cs typeface="B Nazanin" pitchFamily="2" charset="-78"/>
              </a:rPr>
              <a:t>FTA-ABS </a:t>
            </a:r>
            <a:r>
              <a:rPr lang="fa-IR" b="1" dirty="0">
                <a:cs typeface="B Nazanin" pitchFamily="2" charset="-78"/>
              </a:rPr>
              <a:t>و درصورت مثبت شدن درمان سیفلیس</a:t>
            </a:r>
          </a:p>
          <a:p>
            <a:pPr algn="just"/>
            <a:r>
              <a:rPr lang="fa-IR" b="1" dirty="0">
                <a:cs typeface="B Nazanin" pitchFamily="2" charset="-78"/>
              </a:rPr>
              <a:t>9-</a:t>
            </a:r>
            <a:r>
              <a:rPr lang="en-US" b="1" dirty="0" err="1">
                <a:cs typeface="B Nazanin" pitchFamily="2" charset="-78"/>
              </a:rPr>
              <a:t>HBsAg</a:t>
            </a:r>
            <a:r>
              <a:rPr lang="fa-IR" b="1" dirty="0">
                <a:cs typeface="B Nazanin" pitchFamily="2" charset="-78"/>
              </a:rPr>
              <a:t> مثبت=هپاتیت ب،بررسی اعضا خانواده از نظر ابتلا یا حامل بودن وتوصیه به ایمن سازی خانواده در صورت منفی بودن آنها </a:t>
            </a:r>
          </a:p>
          <a:p>
            <a:pPr marL="0" indent="0" algn="just">
              <a:buNone/>
            </a:pPr>
            <a:r>
              <a:rPr lang="fa-IR" b="1" dirty="0">
                <a:cs typeface="B Nazanin" pitchFamily="2" charset="-78"/>
              </a:rPr>
              <a:t>10-پاپ اسمیر غیر طبیعی=احتمال کانسر سرویکس و ارجاع غیر فوری به متخصص زنان </a:t>
            </a:r>
          </a:p>
          <a:p>
            <a:endParaRPr lang="fa-IR" dirty="0"/>
          </a:p>
        </p:txBody>
      </p:sp>
      <p:sp>
        <p:nvSpPr>
          <p:cNvPr id="4" name="Slide Number Placeholder 3"/>
          <p:cNvSpPr>
            <a:spLocks noGrp="1"/>
          </p:cNvSpPr>
          <p:nvPr>
            <p:ph type="sldNum" sz="quarter" idx="12"/>
          </p:nvPr>
        </p:nvSpPr>
        <p:spPr/>
        <p:txBody>
          <a:bodyPr/>
          <a:lstStyle/>
          <a:p>
            <a:fld id="{5AD3FD2A-A446-4856-BEE1-B9ADBD030DDE}" type="slidenum">
              <a:rPr lang="fa-IR" smtClean="0"/>
              <a:t>22</a:t>
            </a:fld>
            <a:endParaRPr lang="fa-IR"/>
          </a:p>
        </p:txBody>
      </p:sp>
    </p:spTree>
    <p:extLst>
      <p:ext uri="{BB962C8B-B14F-4D97-AF65-F5344CB8AC3E}">
        <p14:creationId xmlns:p14="http://schemas.microsoft.com/office/powerpoint/2010/main" val="3530494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851647" y="278197"/>
            <a:ext cx="10515600" cy="6216731"/>
          </a:xfrm>
        </p:spPr>
        <p:txBody>
          <a:bodyPr>
            <a:normAutofit/>
          </a:bodyPr>
          <a:lstStyle/>
          <a:p>
            <a:r>
              <a:rPr lang="fa-IR" sz="2400" b="1" dirty="0">
                <a:cs typeface="B Nazanin" pitchFamily="2" charset="-78"/>
              </a:rPr>
              <a:t>4 - ارائه آموزش و انجام مشاوره : آموزش و مشاوره در زمينه بهداشت فردي و روان ، تغذيه ، فعاليت ، مصرف دارو، دخانيات و مواد مخدر و بهداشت محيط كار مادر</a:t>
            </a:r>
          </a:p>
          <a:p>
            <a:endParaRPr lang="fa-IR" sz="2400" b="1" dirty="0">
              <a:cs typeface="B Nazanin" pitchFamily="2" charset="-78"/>
            </a:endParaRPr>
          </a:p>
          <a:p>
            <a:pPr algn="just"/>
            <a:r>
              <a:rPr lang="fa-IR" sz="2400" b="1" dirty="0">
                <a:cs typeface="B Nazanin" pitchFamily="2" charset="-78"/>
              </a:rPr>
              <a:t>5- ايمنسازي و توصيه به مصرف مكملهاي  غذايي : مطابق جدول مراقبت پيش از بارداري اقدام نماييد. مصرف قرص اسيد فوليك: روزانه 400 ميكرو گرم یا یک قرص ( ترجيحا از 3 ماه قبل از بارداري ). واكسن توأم با توجه به جدول واكسيناسيون تزریق شود. واكسن سرخجه در صورت تيتر منفي آنتي بادی ضد سرخجه تزریق گردد كه بهتر است در زمان قاعدگي فرد واكسينه شود و تا یک ماه فرد باردار نشود. در صورت بارداری نياز به ختم بارداری نیست . واكسن هپاتیت ب نیزدر صورت منفی بودن </a:t>
            </a:r>
            <a:r>
              <a:rPr lang="en-US" sz="2400" b="1" dirty="0" err="1">
                <a:cs typeface="B Nazanin" pitchFamily="2" charset="-78"/>
              </a:rPr>
              <a:t>HBsAg</a:t>
            </a:r>
            <a:r>
              <a:rPr lang="en-US" sz="2400" b="1" dirty="0">
                <a:cs typeface="B Nazanin" pitchFamily="2" charset="-78"/>
              </a:rPr>
              <a:t> </a:t>
            </a:r>
            <a:r>
              <a:rPr lang="fa-IR" sz="2400" b="1" dirty="0">
                <a:cs typeface="B Nazanin" pitchFamily="2" charset="-78"/>
              </a:rPr>
              <a:t>تزریق شود.</a:t>
            </a:r>
          </a:p>
          <a:p>
            <a:pPr algn="just"/>
            <a:r>
              <a:rPr lang="fa-IR" sz="2400" b="1" dirty="0">
                <a:cs typeface="B Nazanin" pitchFamily="2" charset="-78"/>
              </a:rPr>
              <a:t>تذكر 4 : در صورت تزريق واكسن ويروس زنده سرخجه ، خانم بايد تا 3 ماه از يك روش پيشگيري از بارداري موثر استفاده كند و چنانچه خانم قبل از 3 ماه باردار شود نياز به ختم بارداري نيست.</a:t>
            </a:r>
          </a:p>
          <a:p>
            <a:endParaRPr lang="fa-IR" dirty="0"/>
          </a:p>
          <a:p>
            <a:r>
              <a:rPr lang="fa-IR" b="1" dirty="0">
                <a:solidFill>
                  <a:srgbClr val="FF0000"/>
                </a:solidFill>
              </a:rPr>
              <a:t>تاريخ مراجعه بعدي :به خانم توصيه كنيد كه در صورت قطع قاعدگي براي تشخيص بارداري مراجعه نمايد.</a:t>
            </a:r>
          </a:p>
        </p:txBody>
      </p:sp>
      <p:sp>
        <p:nvSpPr>
          <p:cNvPr id="4" name="Slide Number Placeholder 3"/>
          <p:cNvSpPr>
            <a:spLocks noGrp="1"/>
          </p:cNvSpPr>
          <p:nvPr>
            <p:ph type="sldNum" sz="quarter" idx="12"/>
          </p:nvPr>
        </p:nvSpPr>
        <p:spPr/>
        <p:txBody>
          <a:bodyPr/>
          <a:lstStyle/>
          <a:p>
            <a:fld id="{5AD3FD2A-A446-4856-BEE1-B9ADBD030DDE}" type="slidenum">
              <a:rPr lang="fa-IR" smtClean="0"/>
              <a:t>23</a:t>
            </a:fld>
            <a:endParaRPr lang="fa-IR"/>
          </a:p>
        </p:txBody>
      </p:sp>
    </p:spTree>
    <p:extLst>
      <p:ext uri="{BB962C8B-B14F-4D97-AF65-F5344CB8AC3E}">
        <p14:creationId xmlns:p14="http://schemas.microsoft.com/office/powerpoint/2010/main" val="38000778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b="1" dirty="0"/>
              <a:t>آموزش ها:</a:t>
            </a:r>
          </a:p>
          <a:p>
            <a:endParaRPr lang="fa-IR" b="1" dirty="0"/>
          </a:p>
          <a:p>
            <a:pPr algn="just"/>
            <a:r>
              <a:rPr lang="fa-IR" b="1" dirty="0">
                <a:cs typeface="B Nazanin" pitchFamily="2" charset="-78"/>
              </a:rPr>
              <a:t>ثبت تاریخ شروع سيکل های قاعدگي بسيار مهم است كه باید به مادر یادآوری شود. تغذیه صحيح برای رسيدن به وزن ایده آل، بهداشت فردی، رواني و جنسي، بهداشت دهان و دندان، بهداشت محيط كار، مصرف دارو، منع استعمال دخانيات و كشیدن سیگارآموزش داده شود.</a:t>
            </a:r>
          </a:p>
          <a:p>
            <a:pPr algn="just"/>
            <a:endParaRPr lang="fa-IR" b="1" dirty="0">
              <a:cs typeface="B Nazanin" pitchFamily="2" charset="-78"/>
            </a:endParaRPr>
          </a:p>
          <a:p>
            <a:pPr marL="0" indent="0" algn="just">
              <a:buNone/>
            </a:pPr>
            <a:endParaRPr lang="fa-IR" b="1" dirty="0">
              <a:cs typeface="B Nazanin" pitchFamily="2" charset="-78"/>
            </a:endParaRPr>
          </a:p>
          <a:p>
            <a:endParaRPr lang="fa-IR" dirty="0"/>
          </a:p>
        </p:txBody>
      </p:sp>
      <p:sp>
        <p:nvSpPr>
          <p:cNvPr id="4" name="Slide Number Placeholder 3"/>
          <p:cNvSpPr>
            <a:spLocks noGrp="1"/>
          </p:cNvSpPr>
          <p:nvPr>
            <p:ph type="sldNum" sz="quarter" idx="12"/>
          </p:nvPr>
        </p:nvSpPr>
        <p:spPr/>
        <p:txBody>
          <a:bodyPr/>
          <a:lstStyle/>
          <a:p>
            <a:fld id="{5AD3FD2A-A446-4856-BEE1-B9ADBD030DDE}" type="slidenum">
              <a:rPr lang="fa-IR" smtClean="0"/>
              <a:t>24</a:t>
            </a:fld>
            <a:endParaRPr lang="fa-IR"/>
          </a:p>
        </p:txBody>
      </p:sp>
    </p:spTree>
    <p:extLst>
      <p:ext uri="{BB962C8B-B14F-4D97-AF65-F5344CB8AC3E}">
        <p14:creationId xmlns:p14="http://schemas.microsoft.com/office/powerpoint/2010/main" val="2885240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330" y="175120"/>
            <a:ext cx="10515600" cy="1325563"/>
          </a:xfrm>
        </p:spPr>
        <p:txBody>
          <a:bodyPr/>
          <a:lstStyle/>
          <a:p>
            <a:endParaRPr lang="fa-IR"/>
          </a:p>
        </p:txBody>
      </p:sp>
      <p:sp>
        <p:nvSpPr>
          <p:cNvPr id="3" name="Content Placeholder 2"/>
          <p:cNvSpPr>
            <a:spLocks noGrp="1"/>
          </p:cNvSpPr>
          <p:nvPr>
            <p:ph idx="1"/>
          </p:nvPr>
        </p:nvSpPr>
        <p:spPr>
          <a:xfrm>
            <a:off x="1016330" y="2945080"/>
            <a:ext cx="10515600" cy="1246910"/>
          </a:xfrm>
          <a:solidFill>
            <a:srgbClr val="FFC0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a:bodyPr>
          <a:lstStyle/>
          <a:p>
            <a:pPr marL="0" indent="0" algn="ctr">
              <a:buNone/>
            </a:pPr>
            <a:r>
              <a:rPr lang="fa-IR" sz="4400" b="1" dirty="0">
                <a:solidFill>
                  <a:schemeClr val="accent1">
                    <a:lumMod val="50000"/>
                  </a:schemeClr>
                </a:solidFill>
              </a:rPr>
              <a:t>مدت اعتبار مشاوره پیش ار بارداری یکسال است</a:t>
            </a:r>
          </a:p>
          <a:p>
            <a:pPr marL="0" indent="0" algn="ctr">
              <a:buNone/>
            </a:pPr>
            <a:endParaRPr lang="fa-IR" sz="4400" b="1"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5AD3FD2A-A446-4856-BEE1-B9ADBD030DDE}" type="slidenum">
              <a:rPr lang="fa-IR" smtClean="0"/>
              <a:t>25</a:t>
            </a:fld>
            <a:endParaRPr lang="fa-IR"/>
          </a:p>
        </p:txBody>
      </p:sp>
    </p:spTree>
    <p:extLst>
      <p:ext uri="{BB962C8B-B14F-4D97-AF65-F5344CB8AC3E}">
        <p14:creationId xmlns:p14="http://schemas.microsoft.com/office/powerpoint/2010/main" val="39928788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p:cNvPicPr>
          <p:nvPr>
            <p:ph idx="1"/>
          </p:nvPr>
        </p:nvPicPr>
        <p:blipFill>
          <a:blip r:embed="rId2"/>
          <a:stretch>
            <a:fillRect/>
          </a:stretch>
        </p:blipFill>
        <p:spPr>
          <a:xfrm>
            <a:off x="2178424" y="1734672"/>
            <a:ext cx="8027893" cy="4612340"/>
          </a:xfrm>
          <a:prstGeom prst="rect">
            <a:avLst/>
          </a:prstGeom>
        </p:spPr>
      </p:pic>
      <p:sp>
        <p:nvSpPr>
          <p:cNvPr id="3" name="Slide Number Placeholder 2"/>
          <p:cNvSpPr>
            <a:spLocks noGrp="1"/>
          </p:cNvSpPr>
          <p:nvPr>
            <p:ph type="sldNum" sz="quarter" idx="12"/>
          </p:nvPr>
        </p:nvSpPr>
        <p:spPr/>
        <p:txBody>
          <a:bodyPr/>
          <a:lstStyle/>
          <a:p>
            <a:fld id="{5AD3FD2A-A446-4856-BEE1-B9ADBD030DDE}" type="slidenum">
              <a:rPr lang="fa-IR" smtClean="0"/>
              <a:t>26</a:t>
            </a:fld>
            <a:endParaRPr lang="fa-IR"/>
          </a:p>
        </p:txBody>
      </p:sp>
    </p:spTree>
    <p:extLst>
      <p:ext uri="{BB962C8B-B14F-4D97-AF65-F5344CB8AC3E}">
        <p14:creationId xmlns:p14="http://schemas.microsoft.com/office/powerpoint/2010/main" val="8473268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z="3600" b="1" dirty="0"/>
              <a:t>منابع</a:t>
            </a:r>
            <a:r>
              <a:rPr lang="fa-IR" dirty="0"/>
              <a:t> :</a:t>
            </a:r>
          </a:p>
        </p:txBody>
      </p:sp>
      <p:sp>
        <p:nvSpPr>
          <p:cNvPr id="3" name="Content Placeholder 2"/>
          <p:cNvSpPr>
            <a:spLocks noGrp="1"/>
          </p:cNvSpPr>
          <p:nvPr>
            <p:ph idx="1"/>
          </p:nvPr>
        </p:nvSpPr>
        <p:spPr/>
        <p:txBody>
          <a:bodyPr>
            <a:normAutofit/>
          </a:bodyPr>
          <a:lstStyle/>
          <a:p>
            <a:r>
              <a:rPr lang="fa-IR" sz="2400" dirty="0"/>
              <a:t>1-راهنمای کشوری ارائه خدمات مامایی و زایمان، بیمارستان دوستدار</a:t>
            </a:r>
          </a:p>
        </p:txBody>
      </p:sp>
      <p:sp>
        <p:nvSpPr>
          <p:cNvPr id="4" name="Slide Number Placeholder 3"/>
          <p:cNvSpPr>
            <a:spLocks noGrp="1"/>
          </p:cNvSpPr>
          <p:nvPr>
            <p:ph type="sldNum" sz="quarter" idx="12"/>
          </p:nvPr>
        </p:nvSpPr>
        <p:spPr/>
        <p:txBody>
          <a:bodyPr/>
          <a:lstStyle/>
          <a:p>
            <a:fld id="{5AD3FD2A-A446-4856-BEE1-B9ADBD030DDE}" type="slidenum">
              <a:rPr lang="fa-IR" smtClean="0"/>
              <a:t>27</a:t>
            </a:fld>
            <a:endParaRPr lang="fa-IR"/>
          </a:p>
        </p:txBody>
      </p:sp>
    </p:spTree>
    <p:extLst>
      <p:ext uri="{BB962C8B-B14F-4D97-AF65-F5344CB8AC3E}">
        <p14:creationId xmlns:p14="http://schemas.microsoft.com/office/powerpoint/2010/main" val="39463358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3273" y="0"/>
            <a:ext cx="1675410" cy="864663"/>
          </a:xfrm>
        </p:spPr>
        <p:txBody>
          <a:bodyPr/>
          <a:lstStyle/>
          <a:p>
            <a:r>
              <a:rPr lang="fa-IR" dirty="0"/>
              <a:t>سپاس</a:t>
            </a:r>
          </a:p>
        </p:txBody>
      </p:sp>
      <p:sp>
        <p:nvSpPr>
          <p:cNvPr id="3" name="Content Placeholder 2"/>
          <p:cNvSpPr>
            <a:spLocks noGrp="1"/>
          </p:cNvSpPr>
          <p:nvPr>
            <p:ph idx="1"/>
          </p:nvPr>
        </p:nvSpPr>
        <p:spPr>
          <a:xfrm>
            <a:off x="838200" y="2505693"/>
            <a:ext cx="10515600" cy="3671269"/>
          </a:xfrm>
        </p:spPr>
        <p:txBody>
          <a:bodyPr/>
          <a:lstStyle/>
          <a:p>
            <a:endParaRPr lang="fa-IR" dirty="0"/>
          </a:p>
          <a:p>
            <a:endParaRPr lang="fa-IR"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046" y="762000"/>
            <a:ext cx="11819907" cy="6096000"/>
          </a:xfrm>
          <a:prstGeom prst="rect">
            <a:avLst/>
          </a:prstGeom>
        </p:spPr>
      </p:pic>
      <p:sp>
        <p:nvSpPr>
          <p:cNvPr id="4" name="Slide Number Placeholder 3"/>
          <p:cNvSpPr>
            <a:spLocks noGrp="1"/>
          </p:cNvSpPr>
          <p:nvPr>
            <p:ph type="sldNum" sz="quarter" idx="12"/>
          </p:nvPr>
        </p:nvSpPr>
        <p:spPr/>
        <p:txBody>
          <a:bodyPr/>
          <a:lstStyle/>
          <a:p>
            <a:fld id="{5AD3FD2A-A446-4856-BEE1-B9ADBD030DDE}" type="slidenum">
              <a:rPr lang="fa-IR" smtClean="0"/>
              <a:t>28</a:t>
            </a:fld>
            <a:endParaRPr lang="fa-IR"/>
          </a:p>
        </p:txBody>
      </p:sp>
    </p:spTree>
    <p:extLst>
      <p:ext uri="{BB962C8B-B14F-4D97-AF65-F5344CB8AC3E}">
        <p14:creationId xmlns:p14="http://schemas.microsoft.com/office/powerpoint/2010/main" val="1838964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26490"/>
            <a:ext cx="10515600" cy="1325563"/>
          </a:xfrm>
        </p:spPr>
        <p:txBody>
          <a:bodyPr/>
          <a:lstStyle/>
          <a:p>
            <a:r>
              <a:rPr lang="fa-IR" dirty="0"/>
              <a:t>اهداف:</a:t>
            </a:r>
            <a:br>
              <a:rPr lang="fa-IR" dirty="0"/>
            </a:br>
            <a:endParaRPr lang="fa-IR" dirty="0"/>
          </a:p>
        </p:txBody>
      </p:sp>
      <p:sp>
        <p:nvSpPr>
          <p:cNvPr id="3" name="Content Placeholder 2"/>
          <p:cNvSpPr>
            <a:spLocks noGrp="1"/>
          </p:cNvSpPr>
          <p:nvPr>
            <p:ph idx="1"/>
          </p:nvPr>
        </p:nvSpPr>
        <p:spPr/>
        <p:txBody>
          <a:bodyPr/>
          <a:lstStyle/>
          <a:p>
            <a:r>
              <a:rPr lang="fa-IR" dirty="0"/>
              <a:t>1- آشنایی با ضرورت انجام مراقبت های پیش از بارداری </a:t>
            </a:r>
          </a:p>
          <a:p>
            <a:r>
              <a:rPr lang="fa-IR" dirty="0"/>
              <a:t>2-آشنایی با اصول و مراحل مشاوره و مراقبتیش از بارداری </a:t>
            </a:r>
          </a:p>
        </p:txBody>
      </p:sp>
      <p:sp>
        <p:nvSpPr>
          <p:cNvPr id="4" name="Slide Number Placeholder 3"/>
          <p:cNvSpPr>
            <a:spLocks noGrp="1"/>
          </p:cNvSpPr>
          <p:nvPr>
            <p:ph type="sldNum" sz="quarter" idx="12"/>
          </p:nvPr>
        </p:nvSpPr>
        <p:spPr/>
        <p:txBody>
          <a:bodyPr/>
          <a:lstStyle/>
          <a:p>
            <a:fld id="{5AD3FD2A-A446-4856-BEE1-B9ADBD030DDE}" type="slidenum">
              <a:rPr lang="fa-IR" smtClean="0"/>
              <a:t>3</a:t>
            </a:fld>
            <a:endParaRPr lang="fa-IR"/>
          </a:p>
        </p:txBody>
      </p:sp>
    </p:spTree>
    <p:extLst>
      <p:ext uri="{BB962C8B-B14F-4D97-AF65-F5344CB8AC3E}">
        <p14:creationId xmlns:p14="http://schemas.microsoft.com/office/powerpoint/2010/main" val="1199109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solidFill>
                  <a:schemeClr val="accent1"/>
                </a:solidFill>
                <a:latin typeface="Times New Roman" pitchFamily="18" charset="0"/>
              </a:rPr>
              <a:t>مراقبتهای ادغام یافته سلامت مادران</a:t>
            </a:r>
            <a:endParaRPr lang="fa-IR" dirty="0"/>
          </a:p>
        </p:txBody>
      </p:sp>
      <p:sp>
        <p:nvSpPr>
          <p:cNvPr id="3" name="Content Placeholder 2"/>
          <p:cNvSpPr>
            <a:spLocks noGrp="1"/>
          </p:cNvSpPr>
          <p:nvPr>
            <p:ph idx="1"/>
          </p:nvPr>
        </p:nvSpPr>
        <p:spPr>
          <a:xfrm>
            <a:off x="874816" y="1813750"/>
            <a:ext cx="10515600" cy="4351338"/>
          </a:xfrm>
        </p:spPr>
        <p:txBody>
          <a:bodyPr/>
          <a:lstStyle/>
          <a:p>
            <a:br>
              <a:rPr lang="fa-IR" b="1" dirty="0">
                <a:solidFill>
                  <a:schemeClr val="accent1"/>
                </a:solidFill>
                <a:latin typeface="Times New Roman" pitchFamily="18" charset="0"/>
                <a:cs typeface="Times New Roman" pitchFamily="18" charset="0"/>
              </a:rPr>
            </a:br>
            <a:br>
              <a:rPr lang="fa-IR" dirty="0"/>
            </a:br>
            <a:r>
              <a:rPr lang="fa-IR" sz="3600" b="1" dirty="0"/>
              <a:t>1- </a:t>
            </a:r>
            <a:r>
              <a:rPr lang="fa-IR" sz="3600" b="1" dirty="0">
                <a:latin typeface="Arial" pitchFamily="34" charset="0"/>
              </a:rPr>
              <a:t>مراقبتهای پیش از بارداری</a:t>
            </a:r>
          </a:p>
          <a:p>
            <a:br>
              <a:rPr lang="fa-IR" sz="3600" b="1" dirty="0">
                <a:latin typeface="Arial" pitchFamily="34" charset="0"/>
              </a:rPr>
            </a:br>
            <a:r>
              <a:rPr lang="fa-IR" sz="3600" b="1" dirty="0">
                <a:latin typeface="Arial" pitchFamily="34" charset="0"/>
              </a:rPr>
              <a:t>2- مراقبتهای دوران بارداری</a:t>
            </a:r>
          </a:p>
          <a:p>
            <a:br>
              <a:rPr lang="fa-IR" sz="3600" b="1" dirty="0">
                <a:latin typeface="Arial" pitchFamily="34" charset="0"/>
              </a:rPr>
            </a:br>
            <a:r>
              <a:rPr lang="fa-IR" sz="3600" b="1" dirty="0">
                <a:latin typeface="Arial" pitchFamily="34" charset="0"/>
              </a:rPr>
              <a:t>3- مراقبتهای پس از زایمان</a:t>
            </a:r>
            <a:endParaRPr lang="fa-IR" sz="3600" b="1" dirty="0"/>
          </a:p>
        </p:txBody>
      </p:sp>
      <p:sp>
        <p:nvSpPr>
          <p:cNvPr id="4" name="Slide Number Placeholder 3"/>
          <p:cNvSpPr>
            <a:spLocks noGrp="1"/>
          </p:cNvSpPr>
          <p:nvPr>
            <p:ph type="sldNum" sz="quarter" idx="12"/>
          </p:nvPr>
        </p:nvSpPr>
        <p:spPr/>
        <p:txBody>
          <a:bodyPr/>
          <a:lstStyle/>
          <a:p>
            <a:fld id="{5AD3FD2A-A446-4856-BEE1-B9ADBD030DDE}" type="slidenum">
              <a:rPr lang="fa-IR" smtClean="0"/>
              <a:t>4</a:t>
            </a:fld>
            <a:endParaRPr lang="fa-IR"/>
          </a:p>
        </p:txBody>
      </p:sp>
    </p:spTree>
    <p:extLst>
      <p:ext uri="{BB962C8B-B14F-4D97-AF65-F5344CB8AC3E}">
        <p14:creationId xmlns:p14="http://schemas.microsoft.com/office/powerpoint/2010/main" val="917453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66134"/>
          </a:xfrm>
        </p:spPr>
        <p:txBody>
          <a:bodyPr>
            <a:normAutofit/>
          </a:bodyPr>
          <a:lstStyle/>
          <a:p>
            <a:r>
              <a:rPr lang="fa-IR"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اهمیت مراقبتهای پیش از بارداری</a:t>
            </a:r>
          </a:p>
        </p:txBody>
      </p:sp>
      <p:sp>
        <p:nvSpPr>
          <p:cNvPr id="3" name="Content Placeholder 2"/>
          <p:cNvSpPr>
            <a:spLocks noGrp="1"/>
          </p:cNvSpPr>
          <p:nvPr>
            <p:ph idx="1"/>
          </p:nvPr>
        </p:nvSpPr>
        <p:spPr>
          <a:xfrm>
            <a:off x="838200" y="1398494"/>
            <a:ext cx="10515600" cy="4881282"/>
          </a:xfrm>
        </p:spPr>
        <p:txBody>
          <a:bodyPr>
            <a:normAutofit/>
          </a:bodyPr>
          <a:lstStyle/>
          <a:p>
            <a:pPr algn="just"/>
            <a:r>
              <a:rPr lang="fa-IR" sz="2400" b="1" dirty="0">
                <a:cs typeface="B Nazanin" pitchFamily="2" charset="-78"/>
              </a:rPr>
              <a:t>سلامت مادر باردار در جریان بارداری به وضعیت سلامت قبل از حاملگی بستگی دارد.حاملگی های بدون برنامه ریزی در معرض خطراتی چون زایمان زودرس و وزن کم هنگام تولد هستند.لذا مراقبتهای پیش ار بارداری باید به عنوان بخشی اساسی از مراقبتهای پره ناتال در نظر گرفته شوند و حداقل 3 ماه قبل از بارداری آغاز شوند.</a:t>
            </a:r>
          </a:p>
          <a:p>
            <a:pPr algn="just"/>
            <a:endParaRPr lang="fa-IR" sz="2400" b="1" dirty="0">
              <a:cs typeface="B Nazanin" pitchFamily="2" charset="-78"/>
            </a:endParaRPr>
          </a:p>
          <a:p>
            <a:pPr algn="just"/>
            <a:r>
              <a:rPr lang="fa-IR" sz="2400" b="1" dirty="0">
                <a:cs typeface="B Nazanin" pitchFamily="2" charset="-78"/>
              </a:rPr>
              <a:t>انجام این مراقبتها سبب:</a:t>
            </a:r>
          </a:p>
          <a:p>
            <a:pPr algn="just"/>
            <a:r>
              <a:rPr lang="fa-IR" sz="2400" b="1" dirty="0">
                <a:cs typeface="B Nazanin" pitchFamily="2" charset="-78"/>
              </a:rPr>
              <a:t>-کاهش وقوع بارداری های ناخواسته به میزان 50% میگردد.</a:t>
            </a:r>
          </a:p>
          <a:p>
            <a:pPr algn="just"/>
            <a:r>
              <a:rPr lang="fa-IR" sz="2400" b="1" dirty="0">
                <a:cs typeface="B Nazanin" pitchFamily="2" charset="-78"/>
              </a:rPr>
              <a:t>-در زنان مبتلا به بیماریهای مزمن و ژنتیکی عوارض بارداری را کاهش میدهد.</a:t>
            </a:r>
          </a:p>
          <a:p>
            <a:pPr algn="just"/>
            <a:r>
              <a:rPr lang="fa-IR" sz="2400" b="1" dirty="0">
                <a:cs typeface="B Nazanin" pitchFamily="2" charset="-78"/>
              </a:rPr>
              <a:t>-در زنان دیابتی خطر وقوع آنومالی های مادرزادی،زایمان زودرس و مرگ و میر نوزادی را به ترتیب</a:t>
            </a:r>
          </a:p>
          <a:p>
            <a:pPr algn="just"/>
            <a:r>
              <a:rPr lang="fa-IR" sz="2400" b="1" dirty="0">
                <a:cs typeface="B Nazanin" pitchFamily="2" charset="-78"/>
              </a:rPr>
              <a:t> 75%، 30% و 65% کاهش میدهد.</a:t>
            </a:r>
          </a:p>
          <a:p>
            <a:pPr algn="just"/>
            <a:endParaRPr lang="fa-IR" dirty="0"/>
          </a:p>
          <a:p>
            <a:pPr algn="just"/>
            <a:endParaRPr lang="fa-IR" dirty="0"/>
          </a:p>
        </p:txBody>
      </p:sp>
      <p:sp>
        <p:nvSpPr>
          <p:cNvPr id="4" name="Slide Number Placeholder 3"/>
          <p:cNvSpPr>
            <a:spLocks noGrp="1"/>
          </p:cNvSpPr>
          <p:nvPr>
            <p:ph type="sldNum" sz="quarter" idx="12"/>
          </p:nvPr>
        </p:nvSpPr>
        <p:spPr/>
        <p:txBody>
          <a:bodyPr/>
          <a:lstStyle/>
          <a:p>
            <a:fld id="{5AD3FD2A-A446-4856-BEE1-B9ADBD030DDE}" type="slidenum">
              <a:rPr lang="fa-IR" smtClean="0"/>
              <a:t>5</a:t>
            </a:fld>
            <a:endParaRPr lang="fa-IR"/>
          </a:p>
        </p:txBody>
      </p:sp>
    </p:spTree>
    <p:extLst>
      <p:ext uri="{BB962C8B-B14F-4D97-AF65-F5344CB8AC3E}">
        <p14:creationId xmlns:p14="http://schemas.microsoft.com/office/powerpoint/2010/main" val="1347799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a:innerShdw blurRad="63500" dist="50800" dir="13500000">
              <a:prstClr val="black">
                <a:alpha val="50000"/>
              </a:prstClr>
            </a:innerShdw>
          </a:effectLst>
        </p:spPr>
        <p:txBody>
          <a:bodyPr>
            <a:normAutofit/>
          </a:bodyPr>
          <a:lstStyle/>
          <a:p>
            <a:r>
              <a:rPr lang="fa-IR" sz="3600" dirty="0">
                <a:solidFill>
                  <a:schemeClr val="accent1">
                    <a:lumMod val="75000"/>
                  </a:schemeClr>
                </a:solidFill>
              </a:rPr>
              <a:t>برنامه مراقبت های جامع پیش از بارداری شامل:</a:t>
            </a:r>
          </a:p>
        </p:txBody>
      </p:sp>
      <p:sp>
        <p:nvSpPr>
          <p:cNvPr id="3" name="Content Placeholder 2"/>
          <p:cNvSpPr>
            <a:spLocks noGrp="1"/>
          </p:cNvSpPr>
          <p:nvPr>
            <p:ph idx="1"/>
          </p:nvPr>
        </p:nvSpPr>
        <p:spPr/>
        <p:txBody>
          <a:bodyPr/>
          <a:lstStyle/>
          <a:p>
            <a:r>
              <a:rPr lang="fa-IR" b="1" dirty="0">
                <a:cs typeface="B Nazanin" pitchFamily="2" charset="-78"/>
              </a:rPr>
              <a:t>-ارزیابی خطر </a:t>
            </a:r>
          </a:p>
          <a:p>
            <a:r>
              <a:rPr lang="fa-IR" b="1" dirty="0">
                <a:cs typeface="B Nazanin" pitchFamily="2" charset="-78"/>
              </a:rPr>
              <a:t>انجام تست های غربالگری </a:t>
            </a:r>
          </a:p>
          <a:p>
            <a:r>
              <a:rPr lang="fa-IR" b="1" dirty="0">
                <a:cs typeface="B Nazanin" pitchFamily="2" charset="-78"/>
              </a:rPr>
              <a:t>-کنترل بیماریهای زمینه ای </a:t>
            </a:r>
          </a:p>
          <a:p>
            <a:r>
              <a:rPr lang="fa-IR" b="1" dirty="0">
                <a:cs typeface="B Nazanin" pitchFamily="2" charset="-78"/>
              </a:rPr>
              <a:t>-نظارت بر داروهای مصرفی و عوامل خطر محیطی </a:t>
            </a:r>
          </a:p>
          <a:p>
            <a:r>
              <a:rPr lang="fa-IR" b="1" dirty="0">
                <a:cs typeface="B Nazanin" pitchFamily="2" charset="-78"/>
              </a:rPr>
              <a:t>-ترویج شیوه های زندگی سالم </a:t>
            </a:r>
          </a:p>
          <a:p>
            <a:r>
              <a:rPr lang="fa-IR" b="1" dirty="0">
                <a:cs typeface="B Nazanin" pitchFamily="2" charset="-78"/>
              </a:rPr>
              <a:t>-تجویز مکمل ها و واکسیناسیون در صورت لزوم </a:t>
            </a:r>
          </a:p>
          <a:p>
            <a:r>
              <a:rPr lang="fa-IR" b="1" dirty="0">
                <a:cs typeface="B Nazanin" pitchFamily="2" charset="-78"/>
              </a:rPr>
              <a:t>-آموزش و مشاوره کلیه زنان سنین باروری </a:t>
            </a:r>
          </a:p>
          <a:p>
            <a:r>
              <a:rPr lang="fa-IR" b="1" dirty="0">
                <a:cs typeface="B Nazanin" pitchFamily="2" charset="-78"/>
              </a:rPr>
              <a:t>آمادگی برای بارداری و زایمان </a:t>
            </a:r>
          </a:p>
        </p:txBody>
      </p:sp>
      <p:sp>
        <p:nvSpPr>
          <p:cNvPr id="4" name="Slide Number Placeholder 3"/>
          <p:cNvSpPr>
            <a:spLocks noGrp="1"/>
          </p:cNvSpPr>
          <p:nvPr>
            <p:ph type="sldNum" sz="quarter" idx="12"/>
          </p:nvPr>
        </p:nvSpPr>
        <p:spPr/>
        <p:txBody>
          <a:bodyPr/>
          <a:lstStyle/>
          <a:p>
            <a:fld id="{5AD3FD2A-A446-4856-BEE1-B9ADBD030DDE}" type="slidenum">
              <a:rPr lang="fa-IR" smtClean="0"/>
              <a:t>6</a:t>
            </a:fld>
            <a:endParaRPr lang="fa-IR"/>
          </a:p>
        </p:txBody>
      </p:sp>
    </p:spTree>
    <p:extLst>
      <p:ext uri="{BB962C8B-B14F-4D97-AF65-F5344CB8AC3E}">
        <p14:creationId xmlns:p14="http://schemas.microsoft.com/office/powerpoint/2010/main" val="3681152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1024"/>
            <a:ext cx="10793506" cy="2003611"/>
          </a:xfrm>
        </p:spPr>
        <p:txBody>
          <a:bodyPr>
            <a:normAutofit fontScale="90000"/>
          </a:bodyPr>
          <a:lstStyle/>
          <a:p>
            <a:pPr algn="just"/>
            <a:r>
              <a:rPr lang="fa-IR" sz="3100" b="1" dirty="0">
                <a:solidFill>
                  <a:schemeClr val="accent1">
                    <a:lumMod val="75000"/>
                  </a:schemeClr>
                </a:solidFill>
                <a:cs typeface="B Nazanin" pitchFamily="2" charset="-78"/>
              </a:rPr>
              <a:t>تعریف</a:t>
            </a:r>
            <a:r>
              <a:rPr lang="fa-IR" sz="3100" b="1" dirty="0">
                <a:cs typeface="B Nazanin" pitchFamily="2" charset="-78"/>
              </a:rPr>
              <a:t>:مراقبتهای قبل از بارداری مجموعه ای از خدمات مراقبتی پیشگیرانه و یا درمانی است که به ارزیابی خطرات موجود برای باردار شدن می پردازد و با ارائه آموزشها و انجام خدمات درمانی و مداخلات دارویی در زمینه بهبود سلامت زن تلاش میکند.</a:t>
            </a:r>
            <a:br>
              <a:rPr lang="fa-IR" dirty="0"/>
            </a:br>
            <a:endParaRPr lang="fa-IR" dirty="0"/>
          </a:p>
        </p:txBody>
      </p:sp>
      <p:sp>
        <p:nvSpPr>
          <p:cNvPr id="3" name="Content Placeholder 2"/>
          <p:cNvSpPr>
            <a:spLocks noGrp="1"/>
          </p:cNvSpPr>
          <p:nvPr>
            <p:ph idx="1"/>
          </p:nvPr>
        </p:nvSpPr>
        <p:spPr>
          <a:xfrm>
            <a:off x="838200" y="1532965"/>
            <a:ext cx="10927976" cy="4643998"/>
          </a:xfrm>
        </p:spPr>
        <p:txBody>
          <a:bodyPr>
            <a:normAutofit/>
          </a:bodyPr>
          <a:lstStyle/>
          <a:p>
            <a:pPr algn="just"/>
            <a:r>
              <a:rPr lang="fa-IR" b="1" dirty="0">
                <a:solidFill>
                  <a:schemeClr val="accent1">
                    <a:lumMod val="75000"/>
                  </a:schemeClr>
                </a:solidFill>
                <a:cs typeface="B Nazanin" pitchFamily="2" charset="-78"/>
              </a:rPr>
              <a:t>گروه هدف: </a:t>
            </a:r>
            <a:r>
              <a:rPr lang="ar-SA" sz="2400" b="1" dirty="0">
                <a:cs typeface="B Nazanin" pitchFamily="2" charset="-78"/>
              </a:rPr>
              <a:t>شامل كليه خانمهايي هستند كه تصميم به باردار شدن دارند و يا در معرض خطر بارداري هستند ( منظور خانمهاي عقد كرده و زنان استفاده كننده از روش غير موثر مي باشند) لذا جهت انجام اين مراقبت از “فرم فاصله گذاري بين تولدها “ استفاده مي شود.</a:t>
            </a:r>
            <a:endParaRPr lang="en-US" sz="2400" b="1" dirty="0">
              <a:cs typeface="B Nazanin" pitchFamily="2" charset="-78"/>
            </a:endParaRPr>
          </a:p>
          <a:p>
            <a:pPr marL="0" indent="0">
              <a:buNone/>
            </a:pPr>
            <a:r>
              <a:rPr lang="fa-IR" sz="3600" b="1" dirty="0"/>
              <a:t>. </a:t>
            </a:r>
            <a:r>
              <a:rPr lang="fa-IR" b="1" dirty="0">
                <a:cs typeface="B Nazanin" pitchFamily="2" charset="-78"/>
              </a:rPr>
              <a:t>ارائه خدمت توسط :</a:t>
            </a:r>
          </a:p>
          <a:p>
            <a:pPr marL="0" indent="0">
              <a:buNone/>
            </a:pPr>
            <a:r>
              <a:rPr lang="fa-IR" sz="2400" b="1" dirty="0">
                <a:cs typeface="B Nazanin" pitchFamily="2" charset="-78"/>
              </a:rPr>
              <a:t>ماما(کاردان، کارشناس، کارشناس ارشد ، دکترا)</a:t>
            </a:r>
          </a:p>
          <a:p>
            <a:pPr marL="0" indent="0">
              <a:buNone/>
            </a:pPr>
            <a:r>
              <a:rPr lang="fa-IR" sz="2400" b="1" dirty="0">
                <a:cs typeface="B Nazanin" pitchFamily="2" charset="-78"/>
              </a:rPr>
              <a:t>پزشک(عمومی، متخصص زنان زایمان)</a:t>
            </a:r>
          </a:p>
          <a:p>
            <a:pPr marL="0" indent="0">
              <a:buNone/>
            </a:pPr>
            <a:endParaRPr lang="fa-IR" sz="2400" b="1" dirty="0">
              <a:cs typeface="B Nazanin" pitchFamily="2" charset="-78"/>
            </a:endParaRPr>
          </a:p>
          <a:p>
            <a:pPr marL="0" indent="0">
              <a:buNone/>
            </a:pPr>
            <a:r>
              <a:rPr lang="fa-IR" sz="2400" b="1" dirty="0">
                <a:cs typeface="B Nazanin" pitchFamily="2" charset="-78"/>
              </a:rPr>
              <a:t>مدت ارائه خدمت : 60-30 دقیقه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330" y="3143868"/>
            <a:ext cx="5130141" cy="3380076"/>
          </a:xfrm>
          <a:prstGeom prst="rect">
            <a:avLst/>
          </a:prstGeom>
        </p:spPr>
      </p:pic>
      <p:sp>
        <p:nvSpPr>
          <p:cNvPr id="5" name="Slide Number Placeholder 4"/>
          <p:cNvSpPr>
            <a:spLocks noGrp="1"/>
          </p:cNvSpPr>
          <p:nvPr>
            <p:ph type="sldNum" sz="quarter" idx="12"/>
          </p:nvPr>
        </p:nvSpPr>
        <p:spPr/>
        <p:txBody>
          <a:bodyPr/>
          <a:lstStyle/>
          <a:p>
            <a:fld id="{5AD3FD2A-A446-4856-BEE1-B9ADBD030DDE}" type="slidenum">
              <a:rPr lang="fa-IR" smtClean="0"/>
              <a:t>7</a:t>
            </a:fld>
            <a:endParaRPr lang="fa-IR"/>
          </a:p>
        </p:txBody>
      </p:sp>
    </p:spTree>
    <p:extLst>
      <p:ext uri="{BB962C8B-B14F-4D97-AF65-F5344CB8AC3E}">
        <p14:creationId xmlns:p14="http://schemas.microsoft.com/office/powerpoint/2010/main" val="550713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3600" dirty="0">
                <a:solidFill>
                  <a:schemeClr val="accent1">
                    <a:lumMod val="75000"/>
                  </a:schemeClr>
                </a:solidFill>
              </a:rPr>
              <a:t>اندیکاسیون ارائه خدمت :</a:t>
            </a:r>
          </a:p>
        </p:txBody>
      </p:sp>
      <p:sp>
        <p:nvSpPr>
          <p:cNvPr id="3" name="Content Placeholder 2"/>
          <p:cNvSpPr>
            <a:spLocks noGrp="1"/>
          </p:cNvSpPr>
          <p:nvPr>
            <p:ph idx="1"/>
          </p:nvPr>
        </p:nvSpPr>
        <p:spPr/>
        <p:txBody>
          <a:bodyPr/>
          <a:lstStyle/>
          <a:p>
            <a:r>
              <a:rPr lang="fa-IR" dirty="0"/>
              <a:t>1- کلیه</a:t>
            </a:r>
          </a:p>
        </p:txBody>
      </p:sp>
      <p:sp>
        <p:nvSpPr>
          <p:cNvPr id="4" name="Slide Number Placeholder 3"/>
          <p:cNvSpPr>
            <a:spLocks noGrp="1"/>
          </p:cNvSpPr>
          <p:nvPr>
            <p:ph type="sldNum" sz="quarter" idx="12"/>
          </p:nvPr>
        </p:nvSpPr>
        <p:spPr/>
        <p:txBody>
          <a:bodyPr/>
          <a:lstStyle/>
          <a:p>
            <a:fld id="{5AD3FD2A-A446-4856-BEE1-B9ADBD030DDE}" type="slidenum">
              <a:rPr lang="fa-IR" smtClean="0"/>
              <a:t>8</a:t>
            </a:fld>
            <a:endParaRPr lang="fa-IR"/>
          </a:p>
        </p:txBody>
      </p:sp>
    </p:spTree>
    <p:extLst>
      <p:ext uri="{BB962C8B-B14F-4D97-AF65-F5344CB8AC3E}">
        <p14:creationId xmlns:p14="http://schemas.microsoft.com/office/powerpoint/2010/main" val="4250557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310" y="242048"/>
            <a:ext cx="11935690" cy="995082"/>
          </a:xfrm>
        </p:spPr>
        <p:txBody>
          <a:bodyPr>
            <a:normAutofit fontScale="90000"/>
          </a:bodyPr>
          <a:lstStyle/>
          <a:p>
            <a:r>
              <a:rPr lang="fa-IR" sz="3600" dirty="0">
                <a:solidFill>
                  <a:schemeClr val="accent1">
                    <a:lumMod val="75000"/>
                  </a:schemeClr>
                </a:solidFill>
              </a:rPr>
              <a:t>کلیات مراقبتهای پیش از بارداری</a:t>
            </a:r>
            <a:br>
              <a:rPr lang="fa-IR" sz="3600" dirty="0">
                <a:solidFill>
                  <a:schemeClr val="accent1">
                    <a:lumMod val="75000"/>
                  </a:schemeClr>
                </a:solidFill>
              </a:rPr>
            </a:br>
            <a:r>
              <a:rPr lang="fa-IR" sz="3600" dirty="0">
                <a:solidFill>
                  <a:schemeClr val="accent1">
                    <a:lumMod val="75000"/>
                  </a:schemeClr>
                </a:solidFill>
              </a:rPr>
              <a:t> </a:t>
            </a:r>
          </a:p>
        </p:txBody>
      </p:sp>
      <p:sp>
        <p:nvSpPr>
          <p:cNvPr id="3" name="Content Placeholder 2"/>
          <p:cNvSpPr>
            <a:spLocks noGrp="1"/>
          </p:cNvSpPr>
          <p:nvPr>
            <p:ph idx="1"/>
          </p:nvPr>
        </p:nvSpPr>
        <p:spPr>
          <a:xfrm>
            <a:off x="1783976" y="1194746"/>
            <a:ext cx="10399059" cy="4802642"/>
          </a:xfrm>
        </p:spPr>
        <p:txBody>
          <a:bodyPr>
            <a:normAutofit/>
          </a:bodyPr>
          <a:lstStyle/>
          <a:p>
            <a:r>
              <a:rPr lang="fa-IR" sz="2400" b="1" dirty="0">
                <a:cs typeface="B Nazanin" pitchFamily="2" charset="-78"/>
              </a:rPr>
              <a:t>1-آموزش در زمینه :</a:t>
            </a:r>
          </a:p>
          <a:p>
            <a:r>
              <a:rPr lang="fa-IR" sz="2400" b="1" dirty="0">
                <a:cs typeface="B Nazanin" pitchFamily="2" charset="-78"/>
              </a:rPr>
              <a:t>-سیگار،سوء مصرف الکل و مواد</a:t>
            </a:r>
          </a:p>
          <a:p>
            <a:r>
              <a:rPr lang="fa-IR" sz="2400" b="1" dirty="0">
                <a:cs typeface="B Nazanin" pitchFamily="2" charset="-78"/>
              </a:rPr>
              <a:t>مصرف اسیدفولیک به میزان 400 میکروگرم در روز به عنوان دوز استاندارد</a:t>
            </a:r>
          </a:p>
          <a:p>
            <a:r>
              <a:rPr lang="fa-IR" sz="2400" b="1" dirty="0">
                <a:cs typeface="B Nazanin" pitchFamily="2" charset="-78"/>
              </a:rPr>
              <a:t>2-خدمات مشاوره ای :</a:t>
            </a:r>
          </a:p>
          <a:p>
            <a:r>
              <a:rPr lang="fa-IR" sz="2400" b="1" dirty="0">
                <a:cs typeface="B Nazanin" pitchFamily="2" charset="-78"/>
              </a:rPr>
              <a:t>-عفونت های مقاربتی و ایدز</a:t>
            </a:r>
          </a:p>
          <a:p>
            <a:r>
              <a:rPr lang="fa-IR" sz="2400" b="1" dirty="0">
                <a:cs typeface="B Nazanin" pitchFamily="2" charset="-78"/>
              </a:rPr>
              <a:t>-تنظیم خانواده و حفظ فاصله مناسب بین فرزندان </a:t>
            </a:r>
          </a:p>
          <a:p>
            <a:r>
              <a:rPr lang="fa-IR" sz="2400" b="1" dirty="0">
                <a:cs typeface="B Nazanin" pitchFamily="2" charset="-78"/>
              </a:rPr>
              <a:t>-وزن و رژیم غذایی مناسب </a:t>
            </a:r>
          </a:p>
          <a:p>
            <a:r>
              <a:rPr lang="fa-IR" sz="2400" b="1" dirty="0">
                <a:cs typeface="B Nazanin" pitchFamily="2" charset="-78"/>
              </a:rPr>
              <a:t>-اهمیت سلامت دهان و دندان </a:t>
            </a:r>
          </a:p>
          <a:p>
            <a:r>
              <a:rPr lang="fa-IR" sz="2400" b="1" dirty="0">
                <a:cs typeface="B Nazanin" pitchFamily="2" charset="-78"/>
              </a:rPr>
              <a:t>-خطر ابتلا به هپاتیت </a:t>
            </a:r>
            <a:r>
              <a:rPr lang="en-US" sz="2400" b="1" dirty="0">
                <a:cs typeface="B Nazanin" pitchFamily="2" charset="-78"/>
              </a:rPr>
              <a:t>C </a:t>
            </a:r>
            <a:r>
              <a:rPr lang="fa-IR" sz="2400" b="1" dirty="0">
                <a:cs typeface="B Nazanin" pitchFamily="2" charset="-78"/>
              </a:rPr>
              <a:t> در صورت انجام خالکوبی، تاتو و سوراخ کردن گوش و بینی</a:t>
            </a:r>
          </a:p>
          <a:p>
            <a:r>
              <a:rPr lang="fa-IR" sz="2400" b="1" dirty="0">
                <a:cs typeface="B Nazanin" pitchFamily="2" charset="-78"/>
              </a:rPr>
              <a:t>-اختلالات ژنتیکی (فیبروکیستیک و کم خونی داسی شکل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931457" cy="3011187"/>
          </a:xfrm>
          <a:prstGeom prst="rect">
            <a:avLst/>
          </a:prstGeom>
        </p:spPr>
      </p:pic>
      <p:sp>
        <p:nvSpPr>
          <p:cNvPr id="5" name="Slide Number Placeholder 4"/>
          <p:cNvSpPr>
            <a:spLocks noGrp="1"/>
          </p:cNvSpPr>
          <p:nvPr>
            <p:ph type="sldNum" sz="quarter" idx="12"/>
          </p:nvPr>
        </p:nvSpPr>
        <p:spPr/>
        <p:txBody>
          <a:bodyPr/>
          <a:lstStyle/>
          <a:p>
            <a:fld id="{5AD3FD2A-A446-4856-BEE1-B9ADBD030DDE}" type="slidenum">
              <a:rPr lang="fa-IR" smtClean="0"/>
              <a:t>9</a:t>
            </a:fld>
            <a:endParaRPr lang="fa-IR"/>
          </a:p>
        </p:txBody>
      </p:sp>
    </p:spTree>
    <p:extLst>
      <p:ext uri="{BB962C8B-B14F-4D97-AF65-F5344CB8AC3E}">
        <p14:creationId xmlns:p14="http://schemas.microsoft.com/office/powerpoint/2010/main" val="24232925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527</TotalTime>
  <Words>2285</Words>
  <Application>Microsoft Office PowerPoint</Application>
  <PresentationFormat>Widescreen</PresentationFormat>
  <Paragraphs>222</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B Mitra</vt:lpstr>
      <vt:lpstr>Calibri</vt:lpstr>
      <vt:lpstr>Calibri Light</vt:lpstr>
      <vt:lpstr>Times New Roman</vt:lpstr>
      <vt:lpstr>Office Theme</vt:lpstr>
      <vt:lpstr>پروتكل مراقبت قبل از بارداري Preconception Care  </vt:lpstr>
      <vt:lpstr>مقدمه</vt:lpstr>
      <vt:lpstr>اهداف: </vt:lpstr>
      <vt:lpstr>مراقبتهای ادغام یافته سلامت مادران</vt:lpstr>
      <vt:lpstr>اهمیت مراقبتهای پیش از بارداری</vt:lpstr>
      <vt:lpstr>برنامه مراقبت های جامع پیش از بارداری شامل:</vt:lpstr>
      <vt:lpstr>تعریف:مراقبتهای قبل از بارداری مجموعه ای از خدمات مراقبتی پیشگیرانه و یا درمانی است که به ارزیابی خطرات موجود برای باردار شدن می پردازد و با ارائه آموزشها و انجام خدمات درمانی و مداخلات دارویی در زمینه بهبود سلامت زن تلاش میکند. </vt:lpstr>
      <vt:lpstr>اندیکاسیون ارائه خدمت :</vt:lpstr>
      <vt:lpstr>کلیات مراقبتهای پیش از بارداری  </vt:lpstr>
      <vt:lpstr>کلیات مراقبتهای پیش از بارداری</vt:lpstr>
      <vt:lpstr>هدف از انجام مراقبت پيش از بارداري :</vt:lpstr>
      <vt:lpstr>مراحل انجام مراقبت های پیش از بارداری  </vt:lpstr>
      <vt:lpstr>مراقبت پیش از بارداری</vt:lpstr>
      <vt:lpstr>راهنمای مراقبت پیش از بارداری</vt:lpstr>
      <vt:lpstr>ج ) دستورالعمل مراقبت پيش از بارداري : </vt:lpstr>
      <vt:lpstr>PowerPoint Presentation</vt:lpstr>
      <vt:lpstr>PowerPoint Presentation</vt:lpstr>
      <vt:lpstr>PowerPoint Presentation</vt:lpstr>
      <vt:lpstr>PowerPoint Presentation</vt:lpstr>
      <vt:lpstr>PowerPoint Presentation</vt:lpstr>
      <vt:lpstr>بررسی آزمایشات :</vt:lpstr>
      <vt:lpstr>بررسی آزمایشات :</vt:lpstr>
      <vt:lpstr>PowerPoint Presentation</vt:lpstr>
      <vt:lpstr>PowerPoint Presentation</vt:lpstr>
      <vt:lpstr>PowerPoint Presentation</vt:lpstr>
      <vt:lpstr>PowerPoint Presentation</vt:lpstr>
      <vt:lpstr>منابع :</vt:lpstr>
      <vt:lpstr>سپاس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پروتكل مراقبت قبل از بارداري</dc:title>
  <dc:creator>saadati</dc:creator>
  <cp:lastModifiedBy>Univo</cp:lastModifiedBy>
  <cp:revision>55</cp:revision>
  <dcterms:created xsi:type="dcterms:W3CDTF">2019-12-22T07:52:24Z</dcterms:created>
  <dcterms:modified xsi:type="dcterms:W3CDTF">2023-11-27T05:35:20Z</dcterms:modified>
</cp:coreProperties>
</file>